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4" r:id="rId2"/>
    <p:sldId id="256" r:id="rId3"/>
    <p:sldId id="281" r:id="rId4"/>
    <p:sldId id="285" r:id="rId5"/>
    <p:sldId id="286" r:id="rId6"/>
    <p:sldId id="288" r:id="rId7"/>
    <p:sldId id="289" r:id="rId8"/>
    <p:sldId id="291" r:id="rId9"/>
    <p:sldId id="290" r:id="rId10"/>
    <p:sldId id="292" r:id="rId11"/>
    <p:sldId id="257" r:id="rId12"/>
    <p:sldId id="293" r:id="rId13"/>
    <p:sldId id="294" r:id="rId14"/>
    <p:sldId id="295" r:id="rId15"/>
    <p:sldId id="296" r:id="rId16"/>
    <p:sldId id="297" r:id="rId17"/>
    <p:sldId id="301" r:id="rId18"/>
    <p:sldId id="302" r:id="rId19"/>
    <p:sldId id="303" r:id="rId20"/>
    <p:sldId id="304" r:id="rId21"/>
    <p:sldId id="306" r:id="rId22"/>
    <p:sldId id="315" r:id="rId23"/>
    <p:sldId id="316" r:id="rId24"/>
    <p:sldId id="317" r:id="rId25"/>
    <p:sldId id="319" r:id="rId26"/>
    <p:sldId id="320" r:id="rId27"/>
    <p:sldId id="322" r:id="rId28"/>
    <p:sldId id="323" r:id="rId29"/>
    <p:sldId id="324" r:id="rId30"/>
    <p:sldId id="282" r:id="rId31"/>
    <p:sldId id="283" r:id="rId32"/>
    <p:sldId id="325" r:id="rId33"/>
    <p:sldId id="326" r:id="rId34"/>
    <p:sldId id="327" r:id="rId35"/>
    <p:sldId id="331" r:id="rId36"/>
    <p:sldId id="354" r:id="rId37"/>
    <p:sldId id="262" r:id="rId38"/>
    <p:sldId id="355" r:id="rId39"/>
    <p:sldId id="356" r:id="rId40"/>
    <p:sldId id="357" r:id="rId41"/>
    <p:sldId id="359" r:id="rId42"/>
    <p:sldId id="341" r:id="rId43"/>
    <p:sldId id="342" r:id="rId44"/>
    <p:sldId id="335" r:id="rId45"/>
    <p:sldId id="337" r:id="rId46"/>
    <p:sldId id="340" r:id="rId47"/>
    <p:sldId id="343" r:id="rId48"/>
    <p:sldId id="344" r:id="rId49"/>
    <p:sldId id="345" r:id="rId50"/>
    <p:sldId id="346" r:id="rId51"/>
    <p:sldId id="347" r:id="rId52"/>
    <p:sldId id="375" r:id="rId53"/>
    <p:sldId id="350" r:id="rId54"/>
    <p:sldId id="351" r:id="rId55"/>
    <p:sldId id="376" r:id="rId56"/>
    <p:sldId id="352" r:id="rId57"/>
    <p:sldId id="353" r:id="rId58"/>
    <p:sldId id="360" r:id="rId59"/>
    <p:sldId id="361" r:id="rId60"/>
    <p:sldId id="328" r:id="rId61"/>
    <p:sldId id="363" r:id="rId62"/>
    <p:sldId id="379" r:id="rId63"/>
    <p:sldId id="380" r:id="rId64"/>
    <p:sldId id="381" r:id="rId65"/>
    <p:sldId id="382" r:id="rId66"/>
    <p:sldId id="383" r:id="rId67"/>
    <p:sldId id="384" r:id="rId68"/>
    <p:sldId id="385" r:id="rId69"/>
    <p:sldId id="386" r:id="rId70"/>
    <p:sldId id="387" r:id="rId71"/>
    <p:sldId id="399" r:id="rId72"/>
    <p:sldId id="398" r:id="rId73"/>
    <p:sldId id="402" r:id="rId74"/>
    <p:sldId id="401" r:id="rId75"/>
    <p:sldId id="397" r:id="rId76"/>
    <p:sldId id="400" r:id="rId77"/>
    <p:sldId id="412" r:id="rId78"/>
    <p:sldId id="416" r:id="rId79"/>
    <p:sldId id="417" r:id="rId80"/>
    <p:sldId id="418" r:id="rId81"/>
    <p:sldId id="419" r:id="rId82"/>
    <p:sldId id="420" r:id="rId83"/>
    <p:sldId id="421" r:id="rId84"/>
    <p:sldId id="422" r:id="rId85"/>
    <p:sldId id="423" r:id="rId86"/>
    <p:sldId id="424" r:id="rId87"/>
    <p:sldId id="425" r:id="rId88"/>
    <p:sldId id="426" r:id="rId89"/>
    <p:sldId id="393" r:id="rId90"/>
    <p:sldId id="403" r:id="rId91"/>
    <p:sldId id="404" r:id="rId92"/>
    <p:sldId id="409" r:id="rId93"/>
    <p:sldId id="414" r:id="rId94"/>
    <p:sldId id="411" r:id="rId95"/>
    <p:sldId id="413" r:id="rId96"/>
    <p:sldId id="405" r:id="rId97"/>
    <p:sldId id="406" r:id="rId98"/>
    <p:sldId id="407" r:id="rId99"/>
    <p:sldId id="408" r:id="rId100"/>
    <p:sldId id="410" r:id="rId101"/>
    <p:sldId id="415" r:id="rId102"/>
    <p:sldId id="427" r:id="rId103"/>
    <p:sldId id="429" r:id="rId104"/>
    <p:sldId id="430" r:id="rId105"/>
    <p:sldId id="392" r:id="rId106"/>
    <p:sldId id="432" r:id="rId107"/>
    <p:sldId id="433" r:id="rId108"/>
    <p:sldId id="434" r:id="rId109"/>
    <p:sldId id="435" r:id="rId110"/>
    <p:sldId id="471" r:id="rId111"/>
    <p:sldId id="437" r:id="rId112"/>
    <p:sldId id="438" r:id="rId113"/>
    <p:sldId id="439" r:id="rId114"/>
    <p:sldId id="440" r:id="rId115"/>
    <p:sldId id="442" r:id="rId116"/>
    <p:sldId id="445" r:id="rId117"/>
    <p:sldId id="462" r:id="rId118"/>
    <p:sldId id="450" r:id="rId119"/>
    <p:sldId id="451" r:id="rId120"/>
    <p:sldId id="452" r:id="rId121"/>
    <p:sldId id="454" r:id="rId122"/>
    <p:sldId id="455" r:id="rId123"/>
    <p:sldId id="456" r:id="rId124"/>
    <p:sldId id="457" r:id="rId125"/>
    <p:sldId id="458" r:id="rId126"/>
    <p:sldId id="459" r:id="rId127"/>
    <p:sldId id="460" r:id="rId128"/>
    <p:sldId id="463" r:id="rId129"/>
    <p:sldId id="464" r:id="rId130"/>
    <p:sldId id="465" r:id="rId131"/>
    <p:sldId id="466" r:id="rId132"/>
    <p:sldId id="467" r:id="rId133"/>
    <p:sldId id="436" r:id="rId134"/>
    <p:sldId id="472" r:id="rId135"/>
    <p:sldId id="473" r:id="rId136"/>
    <p:sldId id="474" r:id="rId137"/>
    <p:sldId id="478" r:id="rId138"/>
    <p:sldId id="479" r:id="rId139"/>
    <p:sldId id="475" r:id="rId140"/>
    <p:sldId id="461" r:id="rId141"/>
    <p:sldId id="477" r:id="rId142"/>
    <p:sldId id="476" r:id="rId143"/>
    <p:sldId id="480" r:id="rId144"/>
    <p:sldId id="481" r:id="rId145"/>
    <p:sldId id="482" r:id="rId146"/>
    <p:sldId id="483" r:id="rId147"/>
    <p:sldId id="484" r:id="rId148"/>
    <p:sldId id="468" r:id="rId149"/>
    <p:sldId id="469" r:id="rId150"/>
    <p:sldId id="470" r:id="rId151"/>
  </p:sldIdLst>
  <p:sldSz cx="12192000" cy="6858000"/>
  <p:notesSz cx="6802438" cy="99345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F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5" autoAdjust="0"/>
    <p:restoredTop sz="94660"/>
  </p:normalViewPr>
  <p:slideViewPr>
    <p:cSldViewPr snapToGrid="0">
      <p:cViewPr varScale="1">
        <p:scale>
          <a:sx n="79" d="100"/>
          <a:sy n="79" d="100"/>
        </p:scale>
        <p:origin x="54"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6/15/2024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6/15/2024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6/15/2024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6/15/2024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6/15/2024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s>
</file>

<file path=ppt/slides/_rels/slide11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image" Target="../media/image90.emf"/></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gif"/><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google.com.au/url?sa=i&amp;source=imgres&amp;cd=&amp;cad=rja&amp;uact=8&amp;ved=0CAgQjRwwAGoVChMI9uHX9PzqxgIVQ9umCh1Zsw2S&amp;url=http://www.matrix44.net/cms/notes/opengl-3d-graphics/the-ads-lighting-model&amp;ei=aZOtVbaJJMO2mwXZ5raQCQ&amp;psig=AFQjCNHOrn0DkXfGCEaTL9tNLpAI0LJmPw&amp;ust=1437525225683445" TargetMode="Externa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hyperlink" Target="http://www.google.com.au/url?sa=i&amp;source=imgres&amp;cd=&amp;cad=rja&amp;uact=8&amp;ved=0CAgQjRwwAGoVChMI9vXen_3qxgIVYhymCh3hdQoM&amp;url=http://whs.wsd.wednet.edu/Faculty/Busse/MathHomePage/busseclasses/apphysics/studyguides/chapter18_2008/Chapter18StudyGuide2008.html&amp;ei=w5OtVbaINuK4mAXh66lg&amp;psig=AFQjCNHdfXag1GJ_nWfbCvIeq5m3xz-Gpg&amp;ust=143752531599353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gi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gif"/><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google.com.au/url?sa=i&amp;source=imgres&amp;cd=&amp;cad=rja&amp;uact=8&amp;ved=0CAgQjRwwAGoVChMI9uHX9PzqxgIVQ9umCh1Zsw2S&amp;url=http://www.matrix44.net/cms/notes/opengl-3d-graphics/the-ads-lighting-model&amp;ei=aZOtVbaJJMO2mwXZ5raQCQ&amp;psig=AFQjCNHOrn0DkXfGCEaTL9tNLpAI0LJmPw&amp;ust=1437525225683445" TargetMode="Externa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hyperlink" Target="http://www.google.com.au/url?sa=i&amp;source=imgres&amp;cd=&amp;cad=rja&amp;uact=8&amp;ved=0CAgQjRwwAGoVChMI9vXen_3qxgIVYhymCh3hdQoM&amp;url=http://whs.wsd.wednet.edu/Faculty/Busse/MathHomePage/busseclasses/apphysics/studyguides/chapter18_2008/Chapter18StudyGuide2008.html&amp;ei=w5OtVbaINuK4mAXh66lg&amp;psig=AFQjCNHdfXag1GJ_nWfbCvIeq5m3xz-Gpg&amp;ust=1437525315993530"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google.com.au/url?sa=i&amp;source=imgres&amp;cd=&amp;cad=rja&amp;uact=8&amp;ved=0CAgQjRwwAGoVChMI9uHX9PzqxgIVQ9umCh1Zsw2S&amp;url=http://www.matrix44.net/cms/notes/opengl-3d-graphics/the-ads-lighting-model&amp;ei=aZOtVbaJJMO2mwXZ5raQCQ&amp;psig=AFQjCNHOrn0DkXfGCEaTL9tNLpAI0LJmPw&amp;ust=1437525225683445" TargetMode="Externa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hyperlink" Target="http://www.google.com.au/url?sa=i&amp;source=imgres&amp;cd=&amp;cad=rja&amp;uact=8&amp;ved=0CAgQjRwwAGoVChMI9vXen_3qxgIVYhymCh3hdQoM&amp;url=http://whs.wsd.wednet.edu/Faculty/Busse/MathHomePage/busseclasses/apphysics/studyguides/chapter18_2008/Chapter18StudyGuide2008.html&amp;ei=w5OtVbaINuK4mAXh66lg&amp;psig=AFQjCNHdfXag1GJ_nWfbCvIeq5m3xz-Gpg&amp;ust=143752531599353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1919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7"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8" name="TextBox 7"/>
          <p:cNvSpPr txBox="1"/>
          <p:nvPr/>
        </p:nvSpPr>
        <p:spPr>
          <a:xfrm>
            <a:off x="2109901" y="2924945"/>
            <a:ext cx="7848871" cy="1384995"/>
          </a:xfrm>
          <a:prstGeom prst="rect">
            <a:avLst/>
          </a:prstGeom>
          <a:noFill/>
        </p:spPr>
        <p:txBody>
          <a:bodyPr wrap="square" rtlCol="0">
            <a:spAutoFit/>
          </a:bodyPr>
          <a:lstStyle/>
          <a:p>
            <a:pPr>
              <a:spcAft>
                <a:spcPts val="1200"/>
              </a:spcAft>
            </a:pPr>
            <a:r>
              <a:rPr lang="en-AU" sz="2800" dirty="0">
                <a:latin typeface="Arial" pitchFamily="34" charset="0"/>
                <a:cs typeface="Arial" pitchFamily="34" charset="0"/>
              </a:rPr>
              <a:t>Read Chapter 11.1 – 11.6 of Nelson Unit 1 &amp; 2, page 358-398 and summarise the relevant points</a:t>
            </a:r>
          </a:p>
        </p:txBody>
      </p:sp>
    </p:spTree>
    <p:extLst>
      <p:ext uri="{BB962C8B-B14F-4D97-AF65-F5344CB8AC3E}">
        <p14:creationId xmlns:p14="http://schemas.microsoft.com/office/powerpoint/2010/main" val="335416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52617"/>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Production of EM Waves</a:t>
            </a:r>
          </a:p>
        </p:txBody>
      </p:sp>
      <p:sp>
        <p:nvSpPr>
          <p:cNvPr id="3" name="Content Placeholder 2"/>
          <p:cNvSpPr>
            <a:spLocks noGrp="1"/>
          </p:cNvSpPr>
          <p:nvPr>
            <p:ph idx="1"/>
          </p:nvPr>
        </p:nvSpPr>
        <p:spPr>
          <a:xfrm>
            <a:off x="327259" y="1752600"/>
            <a:ext cx="11405937" cy="4773328"/>
          </a:xfrm>
        </p:spPr>
        <p:txBody>
          <a:bodyPr>
            <a:noAutofit/>
          </a:bodyPr>
          <a:lstStyle/>
          <a:p>
            <a:pPr>
              <a:spcBef>
                <a:spcPts val="2400"/>
              </a:spcBef>
              <a:buClr>
                <a:srgbClr val="FF99FF"/>
              </a:buClr>
            </a:pPr>
            <a:r>
              <a:rPr lang="en-AU" sz="3200" dirty="0">
                <a:solidFill>
                  <a:schemeClr val="accent5">
                    <a:lumMod val="40000"/>
                    <a:lumOff val="60000"/>
                  </a:schemeClr>
                </a:solidFill>
                <a:latin typeface="Corbel" panose="020B0503020204020204" pitchFamily="34" charset="0"/>
              </a:rPr>
              <a:t>An </a:t>
            </a:r>
            <a:r>
              <a:rPr lang="en-AU" sz="3200" b="1" dirty="0">
                <a:solidFill>
                  <a:schemeClr val="accent5">
                    <a:lumMod val="40000"/>
                    <a:lumOff val="60000"/>
                  </a:schemeClr>
                </a:solidFill>
                <a:latin typeface="Corbel" panose="020B0503020204020204" pitchFamily="34" charset="0"/>
              </a:rPr>
              <a:t>accelerating charged particle</a:t>
            </a:r>
            <a:r>
              <a:rPr lang="en-AU" sz="3200" dirty="0">
                <a:solidFill>
                  <a:schemeClr val="accent5">
                    <a:lumMod val="40000"/>
                    <a:lumOff val="60000"/>
                  </a:schemeClr>
                </a:solidFill>
                <a:latin typeface="Corbel" panose="020B0503020204020204" pitchFamily="34" charset="0"/>
              </a:rPr>
              <a:t> produces an electromagnetic (EM) wave.  </a:t>
            </a:r>
          </a:p>
          <a:p>
            <a:pPr>
              <a:spcBef>
                <a:spcPts val="2400"/>
              </a:spcBef>
              <a:buClr>
                <a:srgbClr val="FF99FF"/>
              </a:buClr>
            </a:pPr>
            <a:r>
              <a:rPr lang="en-AU" sz="3200" dirty="0">
                <a:solidFill>
                  <a:schemeClr val="accent5">
                    <a:lumMod val="40000"/>
                    <a:lumOff val="60000"/>
                  </a:schemeClr>
                </a:solidFill>
                <a:latin typeface="Corbel" panose="020B0503020204020204" pitchFamily="34" charset="0"/>
              </a:rPr>
              <a:t>Electromagnetic waves are electric and magnetic fields traveling through empty space with the speed of light c.  </a:t>
            </a:r>
          </a:p>
          <a:p>
            <a:pPr>
              <a:spcBef>
                <a:spcPts val="2400"/>
              </a:spcBef>
              <a:buClr>
                <a:srgbClr val="FF99FF"/>
              </a:buClr>
            </a:pPr>
            <a:r>
              <a:rPr lang="en-AU" sz="3200" dirty="0">
                <a:solidFill>
                  <a:schemeClr val="accent5">
                    <a:lumMod val="40000"/>
                    <a:lumOff val="60000"/>
                  </a:schemeClr>
                </a:solidFill>
                <a:latin typeface="Corbel" panose="020B0503020204020204" pitchFamily="34" charset="0"/>
              </a:rPr>
              <a:t>A charged particle oscillating about an equilibrium position is an accelerating charged particle.  </a:t>
            </a:r>
          </a:p>
          <a:p>
            <a:pPr>
              <a:spcBef>
                <a:spcPts val="2400"/>
              </a:spcBef>
              <a:buClr>
                <a:srgbClr val="FF99FF"/>
              </a:buClr>
            </a:pPr>
            <a:r>
              <a:rPr lang="en-AU" sz="3200" dirty="0">
                <a:solidFill>
                  <a:schemeClr val="accent5">
                    <a:lumMod val="40000"/>
                    <a:lumOff val="60000"/>
                  </a:schemeClr>
                </a:solidFill>
                <a:latin typeface="Corbel" panose="020B0503020204020204" pitchFamily="34" charset="0"/>
              </a:rPr>
              <a:t>If its frequency of oscillation is f, then it produces an electromagnetic wave with frequency f. </a:t>
            </a:r>
          </a:p>
        </p:txBody>
      </p:sp>
    </p:spTree>
    <p:extLst>
      <p:ext uri="{BB962C8B-B14F-4D97-AF65-F5344CB8AC3E}">
        <p14:creationId xmlns:p14="http://schemas.microsoft.com/office/powerpoint/2010/main" val="42374922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38151" y="1857364"/>
            <a:ext cx="11753850" cy="5000636"/>
          </a:xfrm>
        </p:spPr>
        <p:txBody>
          <a:bodyPr rtlCol="0">
            <a:noAutofit/>
          </a:bodyPr>
          <a:lstStyle/>
          <a:p>
            <a:pPr marL="0" indent="0">
              <a:buNone/>
              <a:tabLst>
                <a:tab pos="1162050" algn="l"/>
              </a:tabLst>
            </a:pPr>
            <a:r>
              <a:rPr lang="en-AU" sz="3200" dirty="0">
                <a:solidFill>
                  <a:schemeClr val="accent5">
                    <a:lumMod val="40000"/>
                    <a:lumOff val="60000"/>
                  </a:schemeClr>
                </a:solidFill>
                <a:latin typeface="Corbel" panose="020B0503020204020204" pitchFamily="34" charset="0"/>
              </a:rPr>
              <a:t>where	</a:t>
            </a:r>
            <a:r>
              <a:rPr lang="en-AU" sz="3200" dirty="0" err="1">
                <a:solidFill>
                  <a:schemeClr val="accent5">
                    <a:lumMod val="40000"/>
                    <a:lumOff val="60000"/>
                  </a:schemeClr>
                </a:solidFill>
                <a:latin typeface="Corbel" panose="020B0503020204020204" pitchFamily="34" charset="0"/>
              </a:rPr>
              <a:t>E</a:t>
            </a:r>
            <a:r>
              <a:rPr lang="en-AU" sz="3200" baseline="-25000" dirty="0" err="1">
                <a:solidFill>
                  <a:schemeClr val="accent5">
                    <a:lumMod val="40000"/>
                    <a:lumOff val="60000"/>
                  </a:schemeClr>
                </a:solidFill>
                <a:latin typeface="Corbel" panose="020B0503020204020204" pitchFamily="34" charset="0"/>
              </a:rPr>
              <a:t>k</a:t>
            </a:r>
            <a:r>
              <a:rPr lang="en-AU" sz="3200" baseline="-25000" dirty="0">
                <a:solidFill>
                  <a:schemeClr val="accent5">
                    <a:lumMod val="40000"/>
                    <a:lumOff val="60000"/>
                  </a:schemeClr>
                </a:solidFill>
                <a:latin typeface="Corbel" panose="020B0503020204020204" pitchFamily="34" charset="0"/>
              </a:rPr>
              <a:t>(max)</a:t>
            </a:r>
            <a:r>
              <a:rPr lang="en-AU" sz="3200" dirty="0">
                <a:solidFill>
                  <a:schemeClr val="accent5">
                    <a:lumMod val="40000"/>
                    <a:lumOff val="60000"/>
                  </a:schemeClr>
                </a:solidFill>
                <a:latin typeface="Corbel" panose="020B0503020204020204" pitchFamily="34" charset="0"/>
              </a:rPr>
              <a:t> – released electrons kinetic energy (J)</a:t>
            </a:r>
          </a:p>
          <a:p>
            <a:pPr marL="0" indent="0">
              <a:buNone/>
              <a:tabLst>
                <a:tab pos="1162050" algn="l"/>
              </a:tabLst>
            </a:pPr>
            <a:r>
              <a:rPr lang="en-AU" sz="3200" dirty="0">
                <a:solidFill>
                  <a:schemeClr val="accent5">
                    <a:lumMod val="40000"/>
                    <a:lumOff val="60000"/>
                  </a:schemeClr>
                </a:solidFill>
                <a:latin typeface="Corbel" panose="020B0503020204020204" pitchFamily="34" charset="0"/>
              </a:rPr>
              <a:t>	m = 9.11 x 10</a:t>
            </a:r>
            <a:r>
              <a:rPr lang="en-AU" sz="3200" baseline="30000" dirty="0">
                <a:solidFill>
                  <a:schemeClr val="accent5">
                    <a:lumMod val="40000"/>
                    <a:lumOff val="60000"/>
                  </a:schemeClr>
                </a:solidFill>
                <a:latin typeface="Corbel" panose="020B0503020204020204" pitchFamily="34" charset="0"/>
              </a:rPr>
              <a:t>-31</a:t>
            </a:r>
            <a:r>
              <a:rPr lang="en-AU" sz="3200" dirty="0">
                <a:solidFill>
                  <a:schemeClr val="accent5">
                    <a:lumMod val="40000"/>
                    <a:lumOff val="60000"/>
                  </a:schemeClr>
                </a:solidFill>
                <a:latin typeface="Corbel" panose="020B0503020204020204" pitchFamily="34" charset="0"/>
              </a:rPr>
              <a:t> kg (mass of an electron)</a:t>
            </a:r>
          </a:p>
          <a:p>
            <a:pPr marL="0" indent="0">
              <a:buNone/>
              <a:tabLst>
                <a:tab pos="1162050" algn="l"/>
              </a:tabLst>
            </a:pPr>
            <a:r>
              <a:rPr lang="en-AU" sz="3200" dirty="0">
                <a:solidFill>
                  <a:schemeClr val="accent5">
                    <a:lumMod val="40000"/>
                    <a:lumOff val="60000"/>
                  </a:schemeClr>
                </a:solidFill>
                <a:latin typeface="Corbel" panose="020B0503020204020204" pitchFamily="34" charset="0"/>
              </a:rPr>
              <a:t>	v</a:t>
            </a:r>
            <a:r>
              <a:rPr lang="en-AU" sz="3200" baseline="-25000" dirty="0">
                <a:solidFill>
                  <a:schemeClr val="accent5">
                    <a:lumMod val="40000"/>
                    <a:lumOff val="60000"/>
                  </a:schemeClr>
                </a:solidFill>
                <a:latin typeface="Corbel" panose="020B0503020204020204" pitchFamily="34" charset="0"/>
              </a:rPr>
              <a:t>max</a:t>
            </a:r>
            <a:r>
              <a:rPr lang="en-AU" sz="3200" dirty="0">
                <a:solidFill>
                  <a:schemeClr val="accent5">
                    <a:lumMod val="40000"/>
                    <a:lumOff val="60000"/>
                  </a:schemeClr>
                </a:solidFill>
                <a:latin typeface="Corbel" panose="020B0503020204020204" pitchFamily="34" charset="0"/>
              </a:rPr>
              <a:t> – maximum emission velocity (m s</a:t>
            </a:r>
            <a:r>
              <a:rPr lang="en-AU" sz="3200" baseline="30000" dirty="0">
                <a:solidFill>
                  <a:schemeClr val="accent5">
                    <a:lumMod val="40000"/>
                    <a:lumOff val="60000"/>
                  </a:schemeClr>
                </a:solidFill>
                <a:latin typeface="Corbel" panose="020B0503020204020204" pitchFamily="34" charset="0"/>
              </a:rPr>
              <a:t>-1</a:t>
            </a:r>
            <a:r>
              <a:rPr lang="en-AU" sz="3200" dirty="0">
                <a:solidFill>
                  <a:schemeClr val="accent5">
                    <a:lumMod val="40000"/>
                    <a:lumOff val="60000"/>
                  </a:schemeClr>
                </a:solidFill>
                <a:latin typeface="Corbel" panose="020B0503020204020204" pitchFamily="34" charset="0"/>
              </a:rPr>
              <a:t>)</a:t>
            </a:r>
          </a:p>
          <a:p>
            <a:pPr marL="0" indent="0">
              <a:buNone/>
              <a:tabLst>
                <a:tab pos="1162050" algn="l"/>
              </a:tabLst>
            </a:pPr>
            <a:r>
              <a:rPr lang="en-AU" sz="3200" dirty="0">
                <a:solidFill>
                  <a:schemeClr val="accent5">
                    <a:lumMod val="40000"/>
                    <a:lumOff val="60000"/>
                  </a:schemeClr>
                </a:solidFill>
                <a:latin typeface="Corbel" panose="020B0503020204020204" pitchFamily="34" charset="0"/>
              </a:rPr>
              <a:t>	h = 6.63 x 10</a:t>
            </a:r>
            <a:r>
              <a:rPr lang="en-AU" sz="3200" baseline="30000" dirty="0">
                <a:solidFill>
                  <a:schemeClr val="accent5">
                    <a:lumMod val="40000"/>
                    <a:lumOff val="60000"/>
                  </a:schemeClr>
                </a:solidFill>
                <a:latin typeface="Corbel" panose="020B0503020204020204" pitchFamily="34" charset="0"/>
              </a:rPr>
              <a:t>-34</a:t>
            </a:r>
            <a:r>
              <a:rPr lang="en-AU" sz="3200" dirty="0">
                <a:solidFill>
                  <a:schemeClr val="accent5">
                    <a:lumMod val="40000"/>
                    <a:lumOff val="60000"/>
                  </a:schemeClr>
                </a:solidFill>
                <a:latin typeface="Corbel" panose="020B0503020204020204" pitchFamily="34" charset="0"/>
              </a:rPr>
              <a:t> J s (Planck’s constant)</a:t>
            </a:r>
          </a:p>
          <a:p>
            <a:pPr marL="0" indent="0">
              <a:buNone/>
              <a:tabLst>
                <a:tab pos="1162050" algn="l"/>
              </a:tabLst>
            </a:pPr>
            <a:r>
              <a:rPr lang="en-AU" sz="3200" dirty="0">
                <a:solidFill>
                  <a:schemeClr val="accent5">
                    <a:lumMod val="40000"/>
                    <a:lumOff val="60000"/>
                  </a:schemeClr>
                </a:solidFill>
                <a:latin typeface="Corbel" panose="020B0503020204020204" pitchFamily="34" charset="0"/>
              </a:rPr>
              <a:t>	f</a:t>
            </a:r>
            <a:r>
              <a:rPr lang="en-AU" sz="3200" baseline="-25000" dirty="0">
                <a:solidFill>
                  <a:schemeClr val="accent5">
                    <a:lumMod val="40000"/>
                    <a:lumOff val="6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rPr>
              <a:t>– frequency (Hz)</a:t>
            </a:r>
          </a:p>
          <a:p>
            <a:pPr marL="0" indent="0">
              <a:buNone/>
              <a:tabLst>
                <a:tab pos="1162050" algn="l"/>
              </a:tabLst>
            </a:pPr>
            <a:r>
              <a:rPr lang="en-AU" sz="3200" dirty="0">
                <a:solidFill>
                  <a:schemeClr val="accent5">
                    <a:lumMod val="40000"/>
                    <a:lumOff val="60000"/>
                  </a:schemeClr>
                </a:solidFill>
                <a:latin typeface="Corbel" panose="020B0503020204020204" pitchFamily="34" charset="0"/>
              </a:rPr>
              <a:t>	W – minimum energy required to release an electron (J)</a:t>
            </a:r>
          </a:p>
          <a:p>
            <a:pPr marL="0" indent="0">
              <a:buNone/>
              <a:tabLst>
                <a:tab pos="1162050" algn="l"/>
              </a:tabLst>
            </a:pPr>
            <a:r>
              <a:rPr lang="en-AU" sz="3200" dirty="0">
                <a:solidFill>
                  <a:schemeClr val="accent5">
                    <a:lumMod val="40000"/>
                    <a:lumOff val="60000"/>
                  </a:schemeClr>
                </a:solidFill>
                <a:latin typeface="Corbel" panose="020B0503020204020204" pitchFamily="34" charset="0"/>
              </a:rPr>
              <a:t>	f</a:t>
            </a:r>
            <a:r>
              <a:rPr lang="en-AU" sz="3200" baseline="-25000" dirty="0">
                <a:solidFill>
                  <a:schemeClr val="accent5">
                    <a:lumMod val="40000"/>
                    <a:lumOff val="60000"/>
                  </a:schemeClr>
                </a:solidFill>
                <a:latin typeface="Corbel" panose="020B0503020204020204" pitchFamily="34" charset="0"/>
              </a:rPr>
              <a:t>o</a:t>
            </a:r>
            <a:r>
              <a:rPr lang="en-AU" sz="3200" dirty="0">
                <a:solidFill>
                  <a:schemeClr val="accent5">
                    <a:lumMod val="40000"/>
                    <a:lumOff val="60000"/>
                  </a:schemeClr>
                </a:solidFill>
                <a:latin typeface="Corbel" panose="020B0503020204020204" pitchFamily="34" charset="0"/>
              </a:rPr>
              <a:t> – minimum frequency required to release an electron (Hz)</a:t>
            </a:r>
          </a:p>
          <a:p>
            <a:pPr marL="0" indent="0">
              <a:buNone/>
            </a:pPr>
            <a:r>
              <a:rPr lang="en-AU" sz="3200" dirty="0">
                <a:solidFill>
                  <a:schemeClr val="accent5">
                    <a:lumMod val="40000"/>
                    <a:lumOff val="60000"/>
                  </a:schemeClr>
                </a:solidFill>
                <a:latin typeface="Corbel" panose="020B0503020204020204" pitchFamily="34" charset="0"/>
              </a:rPr>
              <a:t>	</a:t>
            </a:r>
          </a:p>
        </p:txBody>
      </p:sp>
      <p:sp>
        <p:nvSpPr>
          <p:cNvPr id="4098" name="Titre 1"/>
          <p:cNvSpPr>
            <a:spLocks noGrp="1"/>
          </p:cNvSpPr>
          <p:nvPr>
            <p:ph type="title"/>
          </p:nvPr>
        </p:nvSpPr>
        <p:spPr>
          <a:xfrm>
            <a:off x="3962400" y="523875"/>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PHOTONS</a:t>
            </a:r>
            <a:endParaRPr lang="en-AU" sz="3600" b="1" dirty="0">
              <a:solidFill>
                <a:schemeClr val="accent6">
                  <a:lumMod val="60000"/>
                  <a:lumOff val="40000"/>
                </a:schemeClr>
              </a:solidFill>
              <a:latin typeface="Corbel" panose="020B0503020204020204" pitchFamily="34" charset="0"/>
            </a:endParaRPr>
          </a:p>
        </p:txBody>
      </p:sp>
    </p:spTree>
    <p:extLst>
      <p:ext uri="{BB962C8B-B14F-4D97-AF65-F5344CB8AC3E}">
        <p14:creationId xmlns:p14="http://schemas.microsoft.com/office/powerpoint/2010/main" val="1466471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90550" y="1493134"/>
            <a:ext cx="10410825" cy="5364866"/>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7.3c:</a:t>
            </a:r>
            <a:r>
              <a:rPr lang="en-AU" sz="3200" b="1" dirty="0">
                <a:solidFill>
                  <a:schemeClr val="accent1">
                    <a:lumMod val="60000"/>
                    <a:lumOff val="4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rPr>
              <a:t>Yellow-green light of wavelength 500.0 nm shines on a metal whose stopping voltage is found to be −0.800 V. The mass of an electron is 9.11 × 10</a:t>
            </a:r>
            <a:r>
              <a:rPr lang="en-AU" sz="3200" baseline="30000" dirty="0">
                <a:solidFill>
                  <a:schemeClr val="accent5">
                    <a:lumMod val="40000"/>
                    <a:lumOff val="60000"/>
                  </a:schemeClr>
                </a:solidFill>
                <a:latin typeface="Corbel" panose="020B0503020204020204" pitchFamily="34" charset="0"/>
              </a:rPr>
              <a:t>–31</a:t>
            </a:r>
            <a:r>
              <a:rPr lang="en-AU" sz="3200" dirty="0">
                <a:solidFill>
                  <a:schemeClr val="accent5">
                    <a:lumMod val="40000"/>
                    <a:lumOff val="60000"/>
                  </a:schemeClr>
                </a:solidFill>
                <a:latin typeface="Corbel" panose="020B0503020204020204" pitchFamily="34" charset="0"/>
              </a:rPr>
              <a:t> kg. Find the:</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speed of the fastest moving photoelectron produced</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work function of the metal in both joules and </a:t>
            </a:r>
            <a:r>
              <a:rPr lang="en-AU" sz="3200" dirty="0" err="1">
                <a:solidFill>
                  <a:schemeClr val="accent5">
                    <a:lumMod val="40000"/>
                    <a:lumOff val="60000"/>
                  </a:schemeClr>
                </a:solidFill>
                <a:latin typeface="Corbel" panose="020B0503020204020204" pitchFamily="34" charset="0"/>
              </a:rPr>
              <a:t>electronvolts</a:t>
            </a:r>
            <a:r>
              <a:rPr lang="en-AU" sz="3200" dirty="0">
                <a:solidFill>
                  <a:schemeClr val="accent5">
                    <a:lumMod val="40000"/>
                    <a:lumOff val="60000"/>
                  </a:schemeClr>
                </a:solidFill>
                <a:latin typeface="Corbel" panose="020B0503020204020204" pitchFamily="34" charset="0"/>
              </a:rPr>
              <a:t>.</a:t>
            </a:r>
          </a:p>
        </p:txBody>
      </p:sp>
      <p:sp>
        <p:nvSpPr>
          <p:cNvPr id="4098" name="Titre 1"/>
          <p:cNvSpPr>
            <a:spLocks noGrp="1"/>
          </p:cNvSpPr>
          <p:nvPr>
            <p:ph type="title"/>
          </p:nvPr>
        </p:nvSpPr>
        <p:spPr>
          <a:xfrm>
            <a:off x="3962400" y="551968"/>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Photons</a:t>
            </a:r>
            <a:endParaRPr lang="en-AU" sz="3600" b="1" dirty="0">
              <a:solidFill>
                <a:schemeClr val="bg1"/>
              </a:solidFill>
            </a:endParaRPr>
          </a:p>
        </p:txBody>
      </p:sp>
    </p:spTree>
    <p:extLst>
      <p:ext uri="{BB962C8B-B14F-4D97-AF65-F5344CB8AC3E}">
        <p14:creationId xmlns:p14="http://schemas.microsoft.com/office/powerpoint/2010/main" val="2088942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2425" y="1514476"/>
            <a:ext cx="11372850" cy="5343524"/>
          </a:xfrm>
        </p:spPr>
        <p:txBody>
          <a:bodyPr rtlCol="0">
            <a:noAutofit/>
          </a:bodyPr>
          <a:lstStyle/>
          <a:p>
            <a:pPr marL="0" indent="0">
              <a:buNone/>
            </a:pPr>
            <a:r>
              <a:rPr lang="en-AU" sz="3200" dirty="0">
                <a:solidFill>
                  <a:schemeClr val="accent5">
                    <a:lumMod val="40000"/>
                    <a:lumOff val="60000"/>
                  </a:schemeClr>
                </a:solidFill>
                <a:latin typeface="Corbel" panose="020B0503020204020204" pitchFamily="34" charset="0"/>
              </a:rPr>
              <a:t>		</a:t>
            </a:r>
          </a:p>
          <a:p>
            <a:pPr marL="0" indent="0">
              <a:buNone/>
            </a:pPr>
            <a:endParaRPr lang="en-AU" sz="3200" dirty="0">
              <a:solidFill>
                <a:schemeClr val="accent5">
                  <a:lumMod val="40000"/>
                  <a:lumOff val="60000"/>
                </a:schemeClr>
              </a:solidFill>
              <a:latin typeface="Corbel" panose="020B0503020204020204" pitchFamily="34" charset="0"/>
            </a:endParaRPr>
          </a:p>
        </p:txBody>
      </p:sp>
      <p:sp>
        <p:nvSpPr>
          <p:cNvPr id="4098" name="Titre 1"/>
          <p:cNvSpPr>
            <a:spLocks noGrp="1"/>
          </p:cNvSpPr>
          <p:nvPr>
            <p:ph type="title"/>
          </p:nvPr>
        </p:nvSpPr>
        <p:spPr>
          <a:xfrm>
            <a:off x="3962400" y="514350"/>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Photons</a:t>
            </a:r>
            <a:endParaRPr lang="en-AU" sz="3600" b="1" dirty="0">
              <a:solidFill>
                <a:schemeClr val="accent6">
                  <a:lumMod val="60000"/>
                  <a:lumOff val="40000"/>
                </a:schemeClr>
              </a:solidFill>
              <a:latin typeface="Corbel" panose="020B0503020204020204" pitchFamily="34" charset="0"/>
            </a:endParaRPr>
          </a:p>
        </p:txBody>
      </p:sp>
      <p:pic>
        <p:nvPicPr>
          <p:cNvPr id="2050" name="Picture 2" descr="http://images.slideplayer.com/1/224194/slides/slide_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085850"/>
            <a:ext cx="7972425" cy="6615114"/>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p:cNvSpPr txBox="1">
            <a:spLocks/>
          </p:cNvSpPr>
          <p:nvPr/>
        </p:nvSpPr>
        <p:spPr>
          <a:xfrm>
            <a:off x="7924800" y="1293108"/>
            <a:ext cx="4200525" cy="55648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AU" sz="3200" b="1" u="sng" dirty="0">
                <a:solidFill>
                  <a:schemeClr val="accent5">
                    <a:lumMod val="40000"/>
                    <a:lumOff val="60000"/>
                  </a:schemeClr>
                </a:solidFill>
                <a:latin typeface="Corbel" panose="020B0503020204020204" pitchFamily="34" charset="0"/>
              </a:rPr>
              <a:t>Between 0 – </a:t>
            </a:r>
            <a:r>
              <a:rPr lang="en-AU" sz="3200" b="1" u="sng" dirty="0" err="1">
                <a:solidFill>
                  <a:schemeClr val="accent5">
                    <a:lumMod val="40000"/>
                    <a:lumOff val="60000"/>
                  </a:schemeClr>
                </a:solidFill>
                <a:latin typeface="Corbel" panose="020B0503020204020204" pitchFamily="34" charset="0"/>
              </a:rPr>
              <a:t>f</a:t>
            </a:r>
            <a:r>
              <a:rPr lang="en-AU" sz="3200" b="1" baseline="-25000" dirty="0" err="1">
                <a:solidFill>
                  <a:schemeClr val="accent5">
                    <a:lumMod val="40000"/>
                    <a:lumOff val="60000"/>
                  </a:schemeClr>
                </a:solidFill>
                <a:latin typeface="Corbel" panose="020B0503020204020204" pitchFamily="34" charset="0"/>
              </a:rPr>
              <a:t>o</a:t>
            </a:r>
            <a:r>
              <a:rPr lang="en-AU" sz="3200" b="1" u="sng" dirty="0">
                <a:solidFill>
                  <a:schemeClr val="accent5">
                    <a:lumMod val="40000"/>
                    <a:lumOff val="60000"/>
                  </a:schemeClr>
                </a:solidFill>
                <a:latin typeface="Corbel" panose="020B0503020204020204" pitchFamily="34" charset="0"/>
              </a:rPr>
              <a:t>:</a:t>
            </a:r>
            <a:r>
              <a:rPr lang="en-AU" sz="3200" dirty="0">
                <a:solidFill>
                  <a:schemeClr val="accent5">
                    <a:lumMod val="40000"/>
                    <a:lumOff val="60000"/>
                  </a:schemeClr>
                </a:solidFill>
                <a:latin typeface="Corbel" panose="020B0503020204020204" pitchFamily="34" charset="0"/>
              </a:rPr>
              <a:t> electron receives energy and may wobble a little of even jump an energy level. </a:t>
            </a:r>
          </a:p>
          <a:p>
            <a:pPr marL="0" indent="0">
              <a:buFont typeface="Arial" panose="020B0604020202020204" pitchFamily="34" charset="0"/>
              <a:buNone/>
            </a:pPr>
            <a:r>
              <a:rPr lang="en-AU" sz="3200" b="1" u="sng" dirty="0">
                <a:solidFill>
                  <a:schemeClr val="accent5">
                    <a:lumMod val="40000"/>
                    <a:lumOff val="60000"/>
                  </a:schemeClr>
                </a:solidFill>
                <a:latin typeface="Corbel" panose="020B0503020204020204" pitchFamily="34" charset="0"/>
              </a:rPr>
              <a:t>At </a:t>
            </a:r>
            <a:r>
              <a:rPr lang="en-AU" sz="3200" b="1" u="sng" dirty="0" err="1">
                <a:solidFill>
                  <a:schemeClr val="accent5">
                    <a:lumMod val="40000"/>
                    <a:lumOff val="60000"/>
                  </a:schemeClr>
                </a:solidFill>
                <a:latin typeface="Corbel" panose="020B0503020204020204" pitchFamily="34" charset="0"/>
              </a:rPr>
              <a:t>f</a:t>
            </a:r>
            <a:r>
              <a:rPr lang="en-AU" sz="3200" b="1" baseline="-25000" dirty="0" err="1">
                <a:solidFill>
                  <a:schemeClr val="accent5">
                    <a:lumMod val="40000"/>
                    <a:lumOff val="60000"/>
                  </a:schemeClr>
                </a:solidFill>
                <a:latin typeface="Corbel" panose="020B0503020204020204" pitchFamily="34" charset="0"/>
              </a:rPr>
              <a:t>o</a:t>
            </a:r>
            <a:r>
              <a:rPr lang="en-AU" sz="3200" b="1" u="sng" dirty="0">
                <a:solidFill>
                  <a:schemeClr val="accent5">
                    <a:lumMod val="40000"/>
                    <a:lumOff val="60000"/>
                  </a:schemeClr>
                </a:solidFill>
                <a:latin typeface="Corbel" panose="020B0503020204020204" pitchFamily="34" charset="0"/>
              </a:rPr>
              <a:t>:</a:t>
            </a:r>
            <a:r>
              <a:rPr lang="en-AU" sz="3200" b="1" dirty="0">
                <a:solidFill>
                  <a:schemeClr val="accent5">
                    <a:lumMod val="40000"/>
                    <a:lumOff val="6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rPr>
              <a:t>Has exited the atom, but with no kinetic energy (no speed)</a:t>
            </a:r>
          </a:p>
          <a:p>
            <a:pPr marL="0" indent="0">
              <a:buFont typeface="Arial" panose="020B0604020202020204" pitchFamily="34" charset="0"/>
              <a:buNone/>
            </a:pPr>
            <a:r>
              <a:rPr lang="en-AU" sz="3200" b="1" u="sng" dirty="0">
                <a:solidFill>
                  <a:schemeClr val="accent5">
                    <a:lumMod val="40000"/>
                    <a:lumOff val="60000"/>
                  </a:schemeClr>
                </a:solidFill>
                <a:latin typeface="Corbel" panose="020B0503020204020204" pitchFamily="34" charset="0"/>
              </a:rPr>
              <a:t>Every frequency &gt; </a:t>
            </a:r>
            <a:r>
              <a:rPr lang="en-AU" sz="3200" b="1" u="sng" dirty="0" err="1">
                <a:solidFill>
                  <a:schemeClr val="accent5">
                    <a:lumMod val="40000"/>
                    <a:lumOff val="60000"/>
                  </a:schemeClr>
                </a:solidFill>
                <a:latin typeface="Corbel" panose="020B0503020204020204" pitchFamily="34" charset="0"/>
              </a:rPr>
              <a:t>f</a:t>
            </a:r>
            <a:r>
              <a:rPr lang="en-AU" sz="3200" b="1" baseline="-25000" dirty="0" err="1">
                <a:solidFill>
                  <a:schemeClr val="accent5">
                    <a:lumMod val="40000"/>
                    <a:lumOff val="60000"/>
                  </a:schemeClr>
                </a:solidFill>
                <a:latin typeface="Corbel" panose="020B0503020204020204" pitchFamily="34" charset="0"/>
              </a:rPr>
              <a:t>o</a:t>
            </a:r>
            <a:r>
              <a:rPr lang="en-AU" sz="3200" b="1" u="sng" dirty="0">
                <a:solidFill>
                  <a:schemeClr val="accent5">
                    <a:lumMod val="40000"/>
                    <a:lumOff val="60000"/>
                  </a:schemeClr>
                </a:solidFill>
                <a:latin typeface="Corbel" panose="020B0503020204020204" pitchFamily="34" charset="0"/>
              </a:rPr>
              <a:t>:</a:t>
            </a:r>
            <a:r>
              <a:rPr lang="en-AU" sz="3200" dirty="0">
                <a:solidFill>
                  <a:schemeClr val="accent5">
                    <a:lumMod val="40000"/>
                    <a:lumOff val="60000"/>
                  </a:schemeClr>
                </a:solidFill>
                <a:latin typeface="Corbel" panose="020B0503020204020204" pitchFamily="34" charset="0"/>
              </a:rPr>
              <a:t> is increase in energy and speed </a:t>
            </a:r>
          </a:p>
        </p:txBody>
      </p:sp>
    </p:spTree>
    <p:extLst>
      <p:ext uri="{BB962C8B-B14F-4D97-AF65-F5344CB8AC3E}">
        <p14:creationId xmlns:p14="http://schemas.microsoft.com/office/powerpoint/2010/main" val="40941392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12192001" cy="1143000"/>
          </a:xfrm>
        </p:spPr>
        <p:txBody>
          <a:bodyPr>
            <a:normAutofit fontScale="90000"/>
          </a:bodyPr>
          <a:lstStyle/>
          <a:p>
            <a:pPr algn="r"/>
            <a:r>
              <a:rPr lang="en-AU" sz="60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1981200" y="1916832"/>
            <a:ext cx="8229600" cy="4752528"/>
          </a:xfrm>
          <a:solidFill>
            <a:schemeClr val="accent1">
              <a:alpha val="50000"/>
            </a:schemeClr>
          </a:solidFill>
        </p:spPr>
        <p:txBody>
          <a:bodyPr/>
          <a:lstStyle/>
          <a:p>
            <a:pPr marL="0" indent="0">
              <a:buNone/>
            </a:pPr>
            <a:r>
              <a:rPr lang="en-AU" sz="2800" b="1" u="sng" dirty="0">
                <a:latin typeface="Arial" pitchFamily="34" charset="0"/>
                <a:cs typeface="Arial" pitchFamily="34" charset="0"/>
              </a:rPr>
              <a:t>Context:</a:t>
            </a:r>
            <a:r>
              <a:rPr lang="en-AU" sz="2800" dirty="0">
                <a:latin typeface="Arial" pitchFamily="34" charset="0"/>
                <a:cs typeface="Arial" pitchFamily="34" charset="0"/>
              </a:rPr>
              <a:t> How is this content used to better society?</a:t>
            </a: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6" name="TextBox 5"/>
          <p:cNvSpPr txBox="1"/>
          <p:nvPr/>
        </p:nvSpPr>
        <p:spPr>
          <a:xfrm>
            <a:off x="2243573" y="2908102"/>
            <a:ext cx="7704855" cy="2246769"/>
          </a:xfrm>
          <a:prstGeom prst="rect">
            <a:avLst/>
          </a:prstGeom>
          <a:noFill/>
        </p:spPr>
        <p:txBody>
          <a:bodyPr wrap="square" rtlCol="0">
            <a:spAutoFit/>
          </a:bodyPr>
          <a:lstStyle/>
          <a:p>
            <a:r>
              <a:rPr lang="en-AU" sz="2800" dirty="0">
                <a:latin typeface="Arial" pitchFamily="34" charset="0"/>
                <a:cs typeface="Arial" pitchFamily="34" charset="0"/>
              </a:rPr>
              <a:t>The different behaviours of light particles can be manipulated to suit a variety of modern technological advances. By improving our understanding of this phenomena we can improve on this technology.</a:t>
            </a:r>
          </a:p>
        </p:txBody>
      </p:sp>
    </p:spTree>
    <p:extLst>
      <p:ext uri="{BB962C8B-B14F-4D97-AF65-F5344CB8AC3E}">
        <p14:creationId xmlns:p14="http://schemas.microsoft.com/office/powerpoint/2010/main" val="193978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1981200" y="1984607"/>
            <a:ext cx="8229600" cy="4756761"/>
          </a:xfrm>
          <a:solidFill>
            <a:schemeClr val="accent1">
              <a:alpha val="50000"/>
            </a:schemeClr>
          </a:solidFill>
        </p:spPr>
        <p:txBody>
          <a:bodyPr/>
          <a:lstStyle/>
          <a:p>
            <a:pPr marL="0" indent="0">
              <a:buNone/>
            </a:pPr>
            <a:r>
              <a:rPr lang="en-AU" sz="2800" b="1" u="sng" dirty="0">
                <a:latin typeface="Arial" pitchFamily="34" charset="0"/>
                <a:cs typeface="Arial" pitchFamily="34" charset="0"/>
              </a:rPr>
              <a:t>Key Words</a:t>
            </a: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8" name="TextBox 7"/>
          <p:cNvSpPr txBox="1"/>
          <p:nvPr/>
        </p:nvSpPr>
        <p:spPr>
          <a:xfrm>
            <a:off x="2279577" y="2581488"/>
            <a:ext cx="7344816" cy="3108543"/>
          </a:xfrm>
          <a:prstGeom prst="rect">
            <a:avLst/>
          </a:prstGeom>
          <a:noFill/>
        </p:spPr>
        <p:txBody>
          <a:bodyPr wrap="square" rtlCol="0">
            <a:spAutoFit/>
          </a:bodyPr>
          <a:lstStyle/>
          <a:p>
            <a:r>
              <a:rPr lang="en-AU" sz="2800" dirty="0">
                <a:latin typeface="Arial" pitchFamily="34" charset="0"/>
                <a:cs typeface="Arial" pitchFamily="34" charset="0"/>
              </a:rPr>
              <a:t>Duality</a:t>
            </a:r>
          </a:p>
          <a:p>
            <a:r>
              <a:rPr lang="en-AU" sz="2800" dirty="0">
                <a:latin typeface="Arial" pitchFamily="34" charset="0"/>
                <a:cs typeface="Arial" pitchFamily="34" charset="0"/>
              </a:rPr>
              <a:t>Photon</a:t>
            </a:r>
          </a:p>
          <a:p>
            <a:r>
              <a:rPr lang="en-AU" sz="2800" dirty="0" err="1">
                <a:latin typeface="Arial" pitchFamily="34" charset="0"/>
                <a:cs typeface="Arial" pitchFamily="34" charset="0"/>
              </a:rPr>
              <a:t>Electronvolt</a:t>
            </a:r>
            <a:endParaRPr lang="en-AU" sz="2800" dirty="0">
              <a:latin typeface="Arial" pitchFamily="34" charset="0"/>
              <a:cs typeface="Arial" pitchFamily="34" charset="0"/>
            </a:endParaRPr>
          </a:p>
          <a:p>
            <a:r>
              <a:rPr lang="en-AU" sz="2800" dirty="0">
                <a:latin typeface="Arial" pitchFamily="34" charset="0"/>
                <a:cs typeface="Arial" pitchFamily="34" charset="0"/>
              </a:rPr>
              <a:t>Current</a:t>
            </a:r>
          </a:p>
          <a:p>
            <a:r>
              <a:rPr lang="en-AU" sz="2800" dirty="0">
                <a:latin typeface="Arial" pitchFamily="34" charset="0"/>
                <a:cs typeface="Arial" pitchFamily="34" charset="0"/>
              </a:rPr>
              <a:t>Stopping voltage</a:t>
            </a:r>
          </a:p>
          <a:p>
            <a:r>
              <a:rPr lang="en-AU" sz="2800" dirty="0">
                <a:latin typeface="Arial" pitchFamily="34" charset="0"/>
                <a:cs typeface="Arial" pitchFamily="34" charset="0"/>
              </a:rPr>
              <a:t>Work function</a:t>
            </a:r>
          </a:p>
          <a:p>
            <a:r>
              <a:rPr lang="en-AU" sz="2800" dirty="0">
                <a:latin typeface="Arial" pitchFamily="34" charset="0"/>
                <a:cs typeface="Arial" pitchFamily="34" charset="0"/>
              </a:rPr>
              <a:t>Threshold frequency</a:t>
            </a:r>
          </a:p>
        </p:txBody>
      </p:sp>
      <p:sp>
        <p:nvSpPr>
          <p:cNvPr id="5"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54872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1919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2109901" y="2924945"/>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7.3 -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8.1, page 228-239 and answer </a:t>
            </a:r>
          </a:p>
          <a:p>
            <a:pPr>
              <a:spcAft>
                <a:spcPts val="1200"/>
              </a:spcAft>
            </a:pPr>
            <a:r>
              <a:rPr lang="en-AU" sz="2800" dirty="0">
                <a:latin typeface="Arial" pitchFamily="34" charset="0"/>
                <a:cs typeface="Arial" pitchFamily="34" charset="0"/>
              </a:rPr>
              <a:t>	Q1 &amp; Q2 Set 8.1</a:t>
            </a:r>
          </a:p>
          <a:p>
            <a:pPr>
              <a:spcAft>
                <a:spcPts val="1200"/>
              </a:spcAft>
            </a:pPr>
            <a:r>
              <a:rPr lang="en-AU" sz="2800" dirty="0">
                <a:latin typeface="Arial" pitchFamily="34" charset="0"/>
                <a:cs typeface="Arial" pitchFamily="34" charset="0"/>
              </a:rPr>
              <a:t>     by next lesson.</a:t>
            </a:r>
          </a:p>
        </p:txBody>
      </p:sp>
      <p:sp>
        <p:nvSpPr>
          <p:cNvPr id="7"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35938653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9957" y="285750"/>
            <a:ext cx="8229600" cy="1143000"/>
          </a:xfrm>
        </p:spPr>
        <p:txBody>
          <a:bodyPr/>
          <a:lstStyle/>
          <a:p>
            <a:pPr algn="l"/>
            <a:r>
              <a:rPr lang="en-AU" sz="60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1987331" y="1648170"/>
            <a:ext cx="8229600" cy="5400600"/>
          </a:xfrm>
          <a:solidFill>
            <a:schemeClr val="accent1"/>
          </a:solidFill>
        </p:spPr>
        <p:txBody>
          <a:bodyPr/>
          <a:lstStyle/>
          <a:p>
            <a:pPr>
              <a:buNone/>
            </a:pPr>
            <a:r>
              <a:rPr lang="en-AU" sz="2800" dirty="0">
                <a:latin typeface="Arial" pitchFamily="34" charset="0"/>
                <a:cs typeface="Arial" pitchFamily="34" charset="0"/>
              </a:rPr>
              <a:t>Set up the </a:t>
            </a:r>
            <a:r>
              <a:rPr lang="en-AU" sz="2800" b="1" u="sng" dirty="0">
                <a:latin typeface="Arial" pitchFamily="34" charset="0"/>
                <a:cs typeface="Arial" pitchFamily="34" charset="0"/>
              </a:rPr>
              <a:t>first</a:t>
            </a:r>
            <a:r>
              <a:rPr lang="en-AU" sz="28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p>
          <a:p>
            <a:pPr>
              <a:buFont typeface="Arial" pitchFamily="34" charset="0"/>
              <a:buChar char="•"/>
            </a:pPr>
            <a:endParaRPr lang="en-AU" sz="2800" dirty="0"/>
          </a:p>
        </p:txBody>
      </p:sp>
      <p:grpSp>
        <p:nvGrpSpPr>
          <p:cNvPr id="8" name="Group 7"/>
          <p:cNvGrpSpPr/>
          <p:nvPr/>
        </p:nvGrpSpPr>
        <p:grpSpPr>
          <a:xfrm>
            <a:off x="1991544" y="3120672"/>
            <a:ext cx="8280920" cy="6008586"/>
            <a:chOff x="971600" y="2276872"/>
            <a:chExt cx="7046046" cy="5112568"/>
          </a:xfrm>
        </p:grpSpPr>
        <p:grpSp>
          <p:nvGrpSpPr>
            <p:cNvPr id="9" name="Group 8"/>
            <p:cNvGrpSpPr/>
            <p:nvPr/>
          </p:nvGrpSpPr>
          <p:grpSpPr>
            <a:xfrm>
              <a:off x="971600" y="2276872"/>
              <a:ext cx="7046046" cy="5112568"/>
              <a:chOff x="971600" y="2276872"/>
              <a:chExt cx="7046046"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971600" y="2297589"/>
                <a:ext cx="7046046" cy="2359576"/>
                <a:chOff x="971600" y="1361485"/>
                <a:chExt cx="7046046" cy="2359576"/>
              </a:xfrm>
            </p:grpSpPr>
            <p:sp>
              <p:nvSpPr>
                <p:cNvPr id="13" name="TextBox 12"/>
                <p:cNvSpPr txBox="1"/>
                <p:nvPr/>
              </p:nvSpPr>
              <p:spPr>
                <a:xfrm>
                  <a:off x="971600" y="1361485"/>
                  <a:ext cx="5184576" cy="707076"/>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971600" y="2385473"/>
                  <a:ext cx="5155404" cy="1335588"/>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156176" y="1361485"/>
                  <a:ext cx="1861470" cy="2345909"/>
                </a:xfrm>
                <a:prstGeom prst="rect">
                  <a:avLst/>
                </a:prstGeom>
                <a:noFill/>
                <a:ln>
                  <a:noFill/>
                </a:ln>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1991544"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991544" y="3120672"/>
            <a:ext cx="8208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200456"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84757" y="3120674"/>
            <a:ext cx="0" cy="27813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072138" y="5902070"/>
            <a:ext cx="21156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991545" y="4356666"/>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991545" y="5902070"/>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8631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045522"/>
            <a:ext cx="9448800" cy="1825096"/>
          </a:xfrm>
        </p:spPr>
        <p:txBody>
          <a:bodyPr>
            <a:normAutofit/>
          </a:bodyPr>
          <a:lstStyle/>
          <a:p>
            <a:r>
              <a:rPr lang="en-AU" sz="6600" dirty="0"/>
              <a:t>Spectra</a:t>
            </a:r>
          </a:p>
        </p:txBody>
      </p:sp>
      <p:sp>
        <p:nvSpPr>
          <p:cNvPr id="3" name="Subtitle 2"/>
          <p:cNvSpPr>
            <a:spLocks noGrp="1"/>
          </p:cNvSpPr>
          <p:nvPr>
            <p:ph type="subTitle" idx="1"/>
          </p:nvPr>
        </p:nvSpPr>
        <p:spPr>
          <a:xfrm>
            <a:off x="1371600" y="2874318"/>
            <a:ext cx="9448800" cy="1697680"/>
          </a:xfrm>
        </p:spPr>
        <p:txBody>
          <a:bodyPr>
            <a:normAutofit/>
          </a:bodyPr>
          <a:lstStyle/>
          <a:p>
            <a:r>
              <a:rPr lang="en-AU" sz="3200" dirty="0"/>
              <a:t>Chapter 8.1</a:t>
            </a:r>
          </a:p>
          <a:p>
            <a:r>
              <a:rPr lang="en-AU" sz="3200" dirty="0"/>
              <a:t>Pages 228 – 239</a:t>
            </a:r>
          </a:p>
        </p:txBody>
      </p:sp>
    </p:spTree>
    <p:extLst>
      <p:ext uri="{BB962C8B-B14F-4D97-AF65-F5344CB8AC3E}">
        <p14:creationId xmlns:p14="http://schemas.microsoft.com/office/powerpoint/2010/main" val="22426084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23875"/>
            <a:ext cx="8229600" cy="1143000"/>
          </a:xfrm>
        </p:spPr>
        <p:txBody>
          <a:bodyPr>
            <a:noAutofit/>
          </a:bodyPr>
          <a:lstStyle/>
          <a:p>
            <a:r>
              <a:rPr lang="en-AU" sz="4800" b="1" dirty="0">
                <a:solidFill>
                  <a:schemeClr val="accent6">
                    <a:lumMod val="60000"/>
                    <a:lumOff val="40000"/>
                  </a:schemeClr>
                </a:solidFill>
                <a:latin typeface="Corbel" panose="020B0503020204020204" pitchFamily="34" charset="0"/>
              </a:rPr>
              <a:t>Emission Spectra</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93191" y="1476375"/>
            <a:ext cx="11477625" cy="5531365"/>
          </a:xfrm>
        </p:spPr>
        <p:txBody>
          <a:bodyPr rtlCol="0">
            <a:noAutofit/>
          </a:bodyPr>
          <a:lstStyle/>
          <a:p>
            <a:pPr marL="266700" indent="-266700">
              <a:spcAft>
                <a:spcPts val="2400"/>
              </a:spcAft>
              <a:tabLst>
                <a:tab pos="266700" algn="l"/>
              </a:tabLst>
            </a:pPr>
            <a:r>
              <a:rPr lang="en-AU" sz="3200" dirty="0">
                <a:solidFill>
                  <a:schemeClr val="accent5">
                    <a:lumMod val="40000"/>
                    <a:lumOff val="60000"/>
                  </a:schemeClr>
                </a:solidFill>
                <a:latin typeface="Corbel" panose="020B0503020204020204" pitchFamily="34" charset="0"/>
              </a:rPr>
              <a:t>Emission of colour is when an electron moves from a high energy state to a low energy  state and the energy difference is released as a photon. The electron does not leave the atom.</a:t>
            </a:r>
          </a:p>
          <a:p>
            <a:pPr marL="266700" indent="-266700">
              <a:tabLst>
                <a:tab pos="266700" algn="l"/>
              </a:tabLst>
            </a:pPr>
            <a:r>
              <a:rPr lang="en-AU" sz="3200" dirty="0">
                <a:solidFill>
                  <a:schemeClr val="accent5">
                    <a:lumMod val="40000"/>
                    <a:lumOff val="60000"/>
                  </a:schemeClr>
                </a:solidFill>
                <a:latin typeface="Corbel" panose="020B0503020204020204" pitchFamily="34" charset="0"/>
              </a:rPr>
              <a:t>The method of exciting atoms includes applying a voltage to the gas, heating or burning substances.</a:t>
            </a:r>
          </a:p>
          <a:p>
            <a:pPr marL="266700" indent="-266700">
              <a:tabLst>
                <a:tab pos="266700" algn="l"/>
              </a:tabLst>
            </a:pPr>
            <a:r>
              <a:rPr lang="en-AU" sz="3200" dirty="0">
                <a:solidFill>
                  <a:schemeClr val="accent5">
                    <a:lumMod val="40000"/>
                    <a:lumOff val="60000"/>
                  </a:schemeClr>
                </a:solidFill>
                <a:latin typeface="Corbel" panose="020B0503020204020204" pitchFamily="34" charset="0"/>
              </a:rPr>
              <a:t>Each type of atom </a:t>
            </a:r>
          </a:p>
          <a:p>
            <a:pPr marL="0" indent="0">
              <a:spcBef>
                <a:spcPts val="0"/>
              </a:spcBef>
              <a:buNone/>
              <a:tabLst>
                <a:tab pos="266700" algn="l"/>
              </a:tabLst>
            </a:pPr>
            <a:r>
              <a:rPr lang="en-AU" sz="3200" dirty="0">
                <a:solidFill>
                  <a:schemeClr val="accent5">
                    <a:lumMod val="40000"/>
                    <a:lumOff val="60000"/>
                  </a:schemeClr>
                </a:solidFill>
                <a:latin typeface="Corbel" panose="020B0503020204020204" pitchFamily="34" charset="0"/>
              </a:rPr>
              <a:t>	was found to emit  </a:t>
            </a:r>
          </a:p>
          <a:p>
            <a:pPr marL="0" indent="0">
              <a:spcBef>
                <a:spcPts val="0"/>
              </a:spcBef>
              <a:buNone/>
              <a:tabLst>
                <a:tab pos="266700" algn="l"/>
              </a:tabLst>
            </a:pPr>
            <a:r>
              <a:rPr lang="en-AU" sz="3200" dirty="0">
                <a:solidFill>
                  <a:schemeClr val="accent5">
                    <a:lumMod val="40000"/>
                    <a:lumOff val="60000"/>
                  </a:schemeClr>
                </a:solidFill>
                <a:latin typeface="Corbel" panose="020B0503020204020204" pitchFamily="34" charset="0"/>
              </a:rPr>
              <a:t>	a unique set of </a:t>
            </a:r>
          </a:p>
          <a:p>
            <a:pPr marL="266700" indent="-266700">
              <a:spcBef>
                <a:spcPts val="0"/>
              </a:spcBef>
              <a:spcAft>
                <a:spcPts val="2400"/>
              </a:spcAft>
              <a:buNone/>
              <a:tabLst>
                <a:tab pos="266700" algn="l"/>
              </a:tabLst>
            </a:pPr>
            <a:r>
              <a:rPr lang="en-AU" sz="3200" dirty="0">
                <a:solidFill>
                  <a:schemeClr val="accent5">
                    <a:lumMod val="40000"/>
                    <a:lumOff val="60000"/>
                  </a:schemeClr>
                </a:solidFill>
                <a:latin typeface="Corbel" panose="020B0503020204020204" pitchFamily="34" charset="0"/>
              </a:rPr>
              <a:t>	frequencies.</a:t>
            </a:r>
          </a:p>
          <a:p>
            <a:pPr marL="0" indent="0">
              <a:buNone/>
            </a:pPr>
            <a:endParaRPr lang="en-AU" sz="3200" dirty="0">
              <a:solidFill>
                <a:schemeClr val="accent5">
                  <a:lumMod val="40000"/>
                  <a:lumOff val="60000"/>
                </a:schemeClr>
              </a:solidFill>
              <a:latin typeface="Corbel" panose="020B0503020204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525" y="4238625"/>
            <a:ext cx="8315476" cy="2619375"/>
          </a:xfrm>
          <a:prstGeom prst="rect">
            <a:avLst/>
          </a:prstGeom>
        </p:spPr>
      </p:pic>
    </p:spTree>
    <p:extLst>
      <p:ext uri="{BB962C8B-B14F-4D97-AF65-F5344CB8AC3E}">
        <p14:creationId xmlns:p14="http://schemas.microsoft.com/office/powerpoint/2010/main" val="38100342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52450"/>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Absorption Spectra</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228600" y="1857364"/>
            <a:ext cx="11696700" cy="3011796"/>
          </a:xfrm>
        </p:spPr>
        <p:txBody>
          <a:bodyPr rtlCol="0">
            <a:noAutofit/>
          </a:bodyPr>
          <a:lstStyle/>
          <a:p>
            <a:r>
              <a:rPr lang="en-AU" sz="3200" dirty="0">
                <a:solidFill>
                  <a:schemeClr val="accent5">
                    <a:lumMod val="40000"/>
                    <a:lumOff val="60000"/>
                  </a:schemeClr>
                </a:solidFill>
                <a:latin typeface="Corbel" panose="020B0503020204020204" pitchFamily="34" charset="0"/>
              </a:rPr>
              <a:t>Where atoms remain “cool” and a white light is passed through. </a:t>
            </a:r>
          </a:p>
          <a:p>
            <a:r>
              <a:rPr lang="en-AU" sz="3200" dirty="0">
                <a:solidFill>
                  <a:schemeClr val="accent5">
                    <a:lumMod val="40000"/>
                    <a:lumOff val="60000"/>
                  </a:schemeClr>
                </a:solidFill>
                <a:latin typeface="Corbel" panose="020B0503020204020204" pitchFamily="34" charset="0"/>
              </a:rPr>
              <a:t>Instead of a continuous spectrum some frequencies will be missing. </a:t>
            </a:r>
          </a:p>
          <a:p>
            <a:r>
              <a:rPr lang="en-AU" sz="3200" dirty="0">
                <a:solidFill>
                  <a:schemeClr val="accent5">
                    <a:lumMod val="40000"/>
                    <a:lumOff val="60000"/>
                  </a:schemeClr>
                </a:solidFill>
                <a:latin typeface="Corbel" panose="020B0503020204020204" pitchFamily="34" charset="0"/>
              </a:rPr>
              <a:t>These are the frequencies removed by the gas and will show up as black bands within the spectrum observed.</a:t>
            </a:r>
          </a:p>
          <a:p>
            <a:pPr marL="0" indent="0">
              <a:buNone/>
            </a:pPr>
            <a:endParaRPr lang="en-AU" sz="3200" dirty="0">
              <a:solidFill>
                <a:schemeClr val="accent5">
                  <a:lumMod val="40000"/>
                  <a:lumOff val="60000"/>
                </a:schemeClr>
              </a:solidFill>
              <a:latin typeface="Corbel" panose="020B0503020204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624" y="4232672"/>
            <a:ext cx="8334375" cy="2625328"/>
          </a:xfrm>
          <a:prstGeom prst="rect">
            <a:avLst/>
          </a:prstGeom>
        </p:spPr>
      </p:pic>
    </p:spTree>
    <p:extLst>
      <p:ext uri="{BB962C8B-B14F-4D97-AF65-F5344CB8AC3E}">
        <p14:creationId xmlns:p14="http://schemas.microsoft.com/office/powerpoint/2010/main" val="73516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52617"/>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Production of EM Waves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029" y="1561548"/>
            <a:ext cx="7049329" cy="5099134"/>
          </a:xfrm>
          <a:prstGeom prst="rect">
            <a:avLst/>
          </a:prstGeom>
        </p:spPr>
      </p:pic>
    </p:spTree>
    <p:extLst>
      <p:ext uri="{BB962C8B-B14F-4D97-AF65-F5344CB8AC3E}">
        <p14:creationId xmlns:p14="http://schemas.microsoft.com/office/powerpoint/2010/main" val="6652908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704850" y="523875"/>
            <a:ext cx="11487150" cy="1143000"/>
          </a:xfrm>
        </p:spPr>
        <p:txBody>
          <a:bodyPr>
            <a:noAutofit/>
          </a:bodyPr>
          <a:lstStyle/>
          <a:p>
            <a:r>
              <a:rPr lang="en-AU" sz="4800" b="1" dirty="0">
                <a:solidFill>
                  <a:schemeClr val="accent6">
                    <a:lumMod val="60000"/>
                    <a:lumOff val="40000"/>
                  </a:schemeClr>
                </a:solidFill>
                <a:latin typeface="Corbel" panose="020B0503020204020204" pitchFamily="34" charset="0"/>
              </a:rPr>
              <a:t>Bohr Model of the Hydrogen Atom</a:t>
            </a:r>
            <a:endParaRPr lang="en-AU"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52425" y="1785926"/>
            <a:ext cx="11582400" cy="4538674"/>
          </a:xfrm>
        </p:spPr>
        <p:txBody>
          <a:bodyPr rtlCol="0">
            <a:noAutofit/>
          </a:bodyPr>
          <a:lstStyle/>
          <a:p>
            <a:r>
              <a:rPr lang="en-AU" sz="3200" dirty="0">
                <a:solidFill>
                  <a:schemeClr val="accent5">
                    <a:lumMod val="40000"/>
                    <a:lumOff val="60000"/>
                  </a:schemeClr>
                </a:solidFill>
                <a:latin typeface="Corbel" panose="020B0503020204020204" pitchFamily="34" charset="0"/>
              </a:rPr>
              <a:t>Hydrogen atoms are one proton and one electron. </a:t>
            </a:r>
          </a:p>
          <a:p>
            <a:endParaRPr lang="en-AU" sz="3200" dirty="0">
              <a:solidFill>
                <a:schemeClr val="accent5">
                  <a:lumMod val="40000"/>
                  <a:lumOff val="60000"/>
                </a:schemeClr>
              </a:solidFill>
              <a:latin typeface="Corbel" panose="020B0503020204020204" pitchFamily="34" charset="0"/>
            </a:endParaRPr>
          </a:p>
          <a:p>
            <a:r>
              <a:rPr lang="en-AU" sz="3200" dirty="0">
                <a:solidFill>
                  <a:schemeClr val="accent5">
                    <a:lumMod val="40000"/>
                    <a:lumOff val="60000"/>
                  </a:schemeClr>
                </a:solidFill>
                <a:latin typeface="Corbel" panose="020B0503020204020204" pitchFamily="34" charset="0"/>
              </a:rPr>
              <a:t>Quantum hypothesis – electrons only exist in definite and discrete orbits of a particular energy (known as ground state). However, an electron can move temporarily to a higher orbit if given enough energy.</a:t>
            </a:r>
          </a:p>
          <a:p>
            <a:endParaRPr lang="en-AU" sz="3200" dirty="0">
              <a:solidFill>
                <a:schemeClr val="accent5">
                  <a:lumMod val="40000"/>
                  <a:lumOff val="60000"/>
                </a:schemeClr>
              </a:solidFill>
              <a:latin typeface="Corbel" panose="020B0503020204020204" pitchFamily="34" charset="0"/>
            </a:endParaRPr>
          </a:p>
          <a:p>
            <a:r>
              <a:rPr lang="en-AU" sz="3200" dirty="0">
                <a:solidFill>
                  <a:schemeClr val="accent5">
                    <a:lumMod val="40000"/>
                    <a:lumOff val="60000"/>
                  </a:schemeClr>
                </a:solidFill>
                <a:latin typeface="Corbel" panose="020B0503020204020204" pitchFamily="34" charset="0"/>
              </a:rPr>
              <a:t>(Quantum – amount of energy each photon contains).</a:t>
            </a:r>
          </a:p>
          <a:p>
            <a:pPr marL="0" indent="0">
              <a:buNone/>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41207172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14350"/>
            <a:ext cx="9144000" cy="1143000"/>
          </a:xfrm>
        </p:spPr>
        <p:txBody>
          <a:bodyPr/>
          <a:lstStyle/>
          <a:p>
            <a:r>
              <a:rPr lang="en-AU" sz="4800" b="1" dirty="0">
                <a:solidFill>
                  <a:schemeClr val="accent6">
                    <a:lumMod val="60000"/>
                    <a:lumOff val="40000"/>
                  </a:schemeClr>
                </a:solidFill>
                <a:latin typeface="Corbel" panose="020B0503020204020204" pitchFamily="34" charset="0"/>
              </a:rPr>
              <a:t>Energy States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219075" y="1495425"/>
            <a:ext cx="11734800" cy="3302297"/>
          </a:xfrm>
        </p:spPr>
        <p:txBody>
          <a:bodyPr rtlCol="0">
            <a:noAutofit/>
          </a:bodyPr>
          <a:lstStyle/>
          <a:p>
            <a:pPr marL="266700" indent="-266700">
              <a:tabLst>
                <a:tab pos="266700" algn="l"/>
              </a:tabLst>
            </a:pPr>
            <a:r>
              <a:rPr lang="en-AU" sz="3200" dirty="0">
                <a:solidFill>
                  <a:schemeClr val="accent5">
                    <a:lumMod val="40000"/>
                    <a:lumOff val="60000"/>
                  </a:schemeClr>
                </a:solidFill>
                <a:latin typeface="Corbel" panose="020B0503020204020204" pitchFamily="34" charset="0"/>
              </a:rPr>
              <a:t>The loss of an electron occurs when the electron is excited beyond the energy levels the atom contains.</a:t>
            </a:r>
          </a:p>
          <a:p>
            <a:pPr marL="266700" indent="-266700">
              <a:spcBef>
                <a:spcPts val="3000"/>
              </a:spcBef>
              <a:tabLst>
                <a:tab pos="266700" algn="l"/>
              </a:tabLst>
            </a:pPr>
            <a:r>
              <a:rPr lang="en-AU" sz="3200" dirty="0">
                <a:solidFill>
                  <a:schemeClr val="accent5">
                    <a:lumMod val="40000"/>
                    <a:lumOff val="60000"/>
                  </a:schemeClr>
                </a:solidFill>
                <a:latin typeface="Corbel" panose="020B0503020204020204" pitchFamily="34" charset="0"/>
              </a:rPr>
              <a:t>“Energy Level 2” has a higher orbital path </a:t>
            </a:r>
          </a:p>
          <a:p>
            <a:pPr marL="266700" indent="-266700">
              <a:spcBef>
                <a:spcPts val="0"/>
              </a:spcBef>
              <a:buNone/>
              <a:tabLst>
                <a:tab pos="266700" algn="l"/>
              </a:tabLst>
            </a:pPr>
            <a:r>
              <a:rPr lang="en-AU" sz="3200" dirty="0">
                <a:solidFill>
                  <a:schemeClr val="accent5">
                    <a:lumMod val="40000"/>
                    <a:lumOff val="60000"/>
                  </a:schemeClr>
                </a:solidFill>
                <a:latin typeface="Corbel" panose="020B0503020204020204" pitchFamily="34" charset="0"/>
              </a:rPr>
              <a:t>	for the electron than “Energy Level 1”, </a:t>
            </a:r>
          </a:p>
          <a:p>
            <a:pPr marL="266700" indent="-266700">
              <a:spcBef>
                <a:spcPts val="0"/>
              </a:spcBef>
              <a:buNone/>
              <a:tabLst>
                <a:tab pos="266700" algn="l"/>
              </a:tabLst>
            </a:pPr>
            <a:r>
              <a:rPr lang="en-AU" sz="3200" dirty="0">
                <a:solidFill>
                  <a:schemeClr val="accent5">
                    <a:lumMod val="40000"/>
                    <a:lumOff val="60000"/>
                  </a:schemeClr>
                </a:solidFill>
                <a:latin typeface="Corbel" panose="020B0503020204020204" pitchFamily="34" charset="0"/>
              </a:rPr>
              <a:t>	hence the electron has higher energy. </a:t>
            </a:r>
          </a:p>
          <a:p>
            <a:pPr marL="0" indent="0">
              <a:spcBef>
                <a:spcPts val="0"/>
              </a:spcBef>
              <a:buNone/>
              <a:tabLst>
                <a:tab pos="266700" algn="l"/>
              </a:tabLst>
            </a:pPr>
            <a:endParaRPr lang="en-AU" sz="3200" dirty="0">
              <a:solidFill>
                <a:schemeClr val="accent5">
                  <a:lumMod val="40000"/>
                  <a:lumOff val="60000"/>
                </a:schemeClr>
              </a:solidFill>
              <a:latin typeface="Corbel" panose="020B0503020204020204" pitchFamily="34" charset="0"/>
            </a:endParaRPr>
          </a:p>
          <a:p>
            <a:pPr marL="266700" indent="-266700">
              <a:buNone/>
              <a:tabLst>
                <a:tab pos="266700" algn="l"/>
              </a:tabLst>
            </a:pPr>
            <a:endParaRPr lang="en-AU" sz="3200" dirty="0">
              <a:solidFill>
                <a:schemeClr val="accent5">
                  <a:lumMod val="40000"/>
                  <a:lumOff val="60000"/>
                </a:schemeClr>
              </a:solidFill>
              <a:latin typeface="Corbel" panose="020B0503020204020204" pitchFamily="34" charset="0"/>
            </a:endParaRPr>
          </a:p>
        </p:txBody>
      </p:sp>
      <p:pic>
        <p:nvPicPr>
          <p:cNvPr id="77826" name="Picture 2" descr="https://encrypted-tbn1.gstatic.com/images?q=tbn:ANd9GcSKRzgbpVUGwduJTYpmabmtXIBRLq8xixF_WmSXpcD_-8vfF7l4RA"/>
          <p:cNvPicPr>
            <a:picLocks noChangeAspect="1" noChangeArrowheads="1"/>
          </p:cNvPicPr>
          <p:nvPr/>
        </p:nvPicPr>
        <p:blipFill>
          <a:blip r:embed="rId2"/>
          <a:srcRect/>
          <a:stretch>
            <a:fillRect/>
          </a:stretch>
        </p:blipFill>
        <p:spPr bwMode="auto">
          <a:xfrm>
            <a:off x="7572375" y="2024383"/>
            <a:ext cx="4500563" cy="4643117"/>
          </a:xfrm>
          <a:prstGeom prst="rect">
            <a:avLst/>
          </a:prstGeom>
          <a:noFill/>
        </p:spPr>
      </p:pic>
    </p:spTree>
    <p:extLst>
      <p:ext uri="{BB962C8B-B14F-4D97-AF65-F5344CB8AC3E}">
        <p14:creationId xmlns:p14="http://schemas.microsoft.com/office/powerpoint/2010/main" val="40403844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42925"/>
            <a:ext cx="9144000" cy="1143000"/>
          </a:xfrm>
        </p:spPr>
        <p:txBody>
          <a:bodyPr/>
          <a:lstStyle/>
          <a:p>
            <a:r>
              <a:rPr lang="en-AU" sz="4800" b="1" dirty="0">
                <a:solidFill>
                  <a:schemeClr val="accent6">
                    <a:lumMod val="60000"/>
                    <a:lumOff val="40000"/>
                  </a:schemeClr>
                </a:solidFill>
                <a:latin typeface="Corbel" panose="020B0503020204020204" pitchFamily="34" charset="0"/>
              </a:rPr>
              <a:t>Energy States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52425" y="1531138"/>
            <a:ext cx="11506200" cy="2286016"/>
          </a:xfrm>
        </p:spPr>
        <p:txBody>
          <a:bodyPr rtlCol="0">
            <a:noAutofit/>
          </a:bodyPr>
          <a:lstStyle/>
          <a:p>
            <a:r>
              <a:rPr lang="en-AU" sz="3200" dirty="0">
                <a:solidFill>
                  <a:schemeClr val="accent5">
                    <a:lumMod val="40000"/>
                    <a:lumOff val="60000"/>
                  </a:schemeClr>
                </a:solidFill>
                <a:latin typeface="Corbel" panose="020B0503020204020204" pitchFamily="34" charset="0"/>
              </a:rPr>
              <a:t>Energy is absorbed when an electron moves to a higher energy level from a lower energy level.</a:t>
            </a:r>
          </a:p>
          <a:p>
            <a:r>
              <a:rPr lang="en-AU" sz="3200" dirty="0">
                <a:solidFill>
                  <a:schemeClr val="accent5">
                    <a:lumMod val="40000"/>
                    <a:lumOff val="60000"/>
                  </a:schemeClr>
                </a:solidFill>
                <a:latin typeface="Corbel" panose="020B0503020204020204" pitchFamily="34" charset="0"/>
              </a:rPr>
              <a:t>Energy is emitted when an electron returns to a lower (more stable) energy level from a higher energy level.</a:t>
            </a:r>
          </a:p>
          <a:p>
            <a:pPr marL="0" indent="0">
              <a:buNone/>
            </a:pPr>
            <a:endParaRPr lang="en-AU" sz="3200" dirty="0">
              <a:solidFill>
                <a:schemeClr val="accent5">
                  <a:lumMod val="40000"/>
                  <a:lumOff val="60000"/>
                </a:schemeClr>
              </a:solidFill>
              <a:latin typeface="Corbel" panose="020B0503020204020204" pitchFamily="34" charset="0"/>
            </a:endParaRPr>
          </a:p>
        </p:txBody>
      </p:sp>
      <p:pic>
        <p:nvPicPr>
          <p:cNvPr id="75778" name="Picture 2" descr="http://chemwiki.ucdavis.edu/@api/deki/files/7455/=absorptionemission.jpg"/>
          <p:cNvPicPr>
            <a:picLocks noChangeAspect="1" noChangeArrowheads="1"/>
          </p:cNvPicPr>
          <p:nvPr/>
        </p:nvPicPr>
        <p:blipFill>
          <a:blip r:embed="rId2"/>
          <a:srcRect/>
          <a:stretch>
            <a:fillRect/>
          </a:stretch>
        </p:blipFill>
        <p:spPr bwMode="auto">
          <a:xfrm>
            <a:off x="3167042" y="3536174"/>
            <a:ext cx="6643708" cy="3321827"/>
          </a:xfrm>
          <a:prstGeom prst="rect">
            <a:avLst/>
          </a:prstGeom>
          <a:noFill/>
        </p:spPr>
      </p:pic>
    </p:spTree>
    <p:extLst>
      <p:ext uri="{BB962C8B-B14F-4D97-AF65-F5344CB8AC3E}">
        <p14:creationId xmlns:p14="http://schemas.microsoft.com/office/powerpoint/2010/main" val="40717879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42925"/>
            <a:ext cx="9144000" cy="1143000"/>
          </a:xfrm>
        </p:spPr>
        <p:txBody>
          <a:bodyPr/>
          <a:lstStyle/>
          <a:p>
            <a:r>
              <a:rPr lang="en-AU" sz="4800" b="1" dirty="0">
                <a:solidFill>
                  <a:schemeClr val="accent6">
                    <a:lumMod val="60000"/>
                    <a:lumOff val="40000"/>
                  </a:schemeClr>
                </a:solidFill>
                <a:latin typeface="Corbel" panose="020B0503020204020204" pitchFamily="34" charset="0"/>
              </a:rPr>
              <a:t>Energy States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61949" y="1571625"/>
            <a:ext cx="11268075" cy="4500581"/>
          </a:xfrm>
        </p:spPr>
        <p:txBody>
          <a:bodyPr rtlCol="0">
            <a:noAutofit/>
          </a:bodyPr>
          <a:lstStyle/>
          <a:p>
            <a:r>
              <a:rPr lang="en-AU" sz="3200" dirty="0">
                <a:solidFill>
                  <a:schemeClr val="accent5">
                    <a:lumMod val="40000"/>
                    <a:lumOff val="60000"/>
                  </a:schemeClr>
                </a:solidFill>
                <a:latin typeface="Corbel" panose="020B0503020204020204" pitchFamily="34" charset="0"/>
              </a:rPr>
              <a:t>Frequency of the energy levels is determined by.</a:t>
            </a:r>
          </a:p>
          <a:p>
            <a:pPr>
              <a:buNone/>
            </a:pPr>
            <a:r>
              <a:rPr lang="en-AU" sz="3200" dirty="0">
                <a:solidFill>
                  <a:schemeClr val="accent5">
                    <a:lumMod val="40000"/>
                    <a:lumOff val="60000"/>
                  </a:schemeClr>
                </a:solidFill>
                <a:latin typeface="Corbel" panose="020B0503020204020204" pitchFamily="34" charset="0"/>
              </a:rPr>
              <a:t>			</a:t>
            </a:r>
            <a:r>
              <a:rPr lang="en-AU" sz="4000" b="1" dirty="0">
                <a:solidFill>
                  <a:schemeClr val="accent5">
                    <a:lumMod val="40000"/>
                    <a:lumOff val="60000"/>
                  </a:schemeClr>
                </a:solidFill>
                <a:latin typeface="Corbel" panose="020B0503020204020204" pitchFamily="34" charset="0"/>
              </a:rPr>
              <a:t>E</a:t>
            </a:r>
            <a:r>
              <a:rPr lang="en-AU" sz="4000" b="1" baseline="-25000" dirty="0">
                <a:solidFill>
                  <a:schemeClr val="accent5">
                    <a:lumMod val="40000"/>
                    <a:lumOff val="60000"/>
                  </a:schemeClr>
                </a:solidFill>
                <a:latin typeface="Corbel" panose="020B0503020204020204" pitchFamily="34" charset="0"/>
              </a:rPr>
              <a:t>2</a:t>
            </a:r>
            <a:r>
              <a:rPr lang="en-AU" sz="4000" b="1" dirty="0">
                <a:solidFill>
                  <a:schemeClr val="accent5">
                    <a:lumMod val="40000"/>
                    <a:lumOff val="60000"/>
                  </a:schemeClr>
                </a:solidFill>
                <a:latin typeface="Corbel" panose="020B0503020204020204" pitchFamily="34" charset="0"/>
              </a:rPr>
              <a:t> – E</a:t>
            </a:r>
            <a:r>
              <a:rPr lang="en-AU" sz="4000" b="1" baseline="-25000" dirty="0">
                <a:solidFill>
                  <a:schemeClr val="accent5">
                    <a:lumMod val="40000"/>
                    <a:lumOff val="60000"/>
                  </a:schemeClr>
                </a:solidFill>
                <a:latin typeface="Corbel" panose="020B0503020204020204" pitchFamily="34" charset="0"/>
              </a:rPr>
              <a:t>1</a:t>
            </a:r>
            <a:r>
              <a:rPr lang="en-AU" sz="4000" b="1" dirty="0">
                <a:solidFill>
                  <a:schemeClr val="accent5">
                    <a:lumMod val="40000"/>
                    <a:lumOff val="60000"/>
                  </a:schemeClr>
                </a:solidFill>
                <a:latin typeface="Corbel" panose="020B0503020204020204" pitchFamily="34" charset="0"/>
              </a:rPr>
              <a:t> = h f</a:t>
            </a:r>
          </a:p>
          <a:p>
            <a:pPr>
              <a:buNone/>
            </a:pPr>
            <a:r>
              <a:rPr lang="en-AU" sz="3200" dirty="0">
                <a:solidFill>
                  <a:schemeClr val="accent5">
                    <a:lumMod val="40000"/>
                    <a:lumOff val="60000"/>
                  </a:schemeClr>
                </a:solidFill>
                <a:latin typeface="Corbel" panose="020B0503020204020204" pitchFamily="34" charset="0"/>
              </a:rPr>
              <a:t>				h = 6.63 x 10</a:t>
            </a:r>
            <a:r>
              <a:rPr lang="en-AU" sz="3200" baseline="30000" dirty="0">
                <a:solidFill>
                  <a:schemeClr val="accent5">
                    <a:lumMod val="40000"/>
                    <a:lumOff val="60000"/>
                  </a:schemeClr>
                </a:solidFill>
                <a:latin typeface="Corbel" panose="020B0503020204020204" pitchFamily="34" charset="0"/>
              </a:rPr>
              <a:t>-34</a:t>
            </a:r>
            <a:r>
              <a:rPr lang="en-AU" sz="3200" dirty="0">
                <a:solidFill>
                  <a:schemeClr val="accent5">
                    <a:lumMod val="40000"/>
                    <a:lumOff val="60000"/>
                  </a:schemeClr>
                </a:solidFill>
                <a:latin typeface="Corbel" panose="020B0503020204020204" pitchFamily="34" charset="0"/>
              </a:rPr>
              <a:t> Js (Planck’s constant).</a:t>
            </a:r>
          </a:p>
          <a:p>
            <a:pPr marL="0" indent="0">
              <a:buNone/>
            </a:pPr>
            <a:r>
              <a:rPr lang="en-AU" sz="3200" dirty="0">
                <a:solidFill>
                  <a:schemeClr val="accent5">
                    <a:lumMod val="40000"/>
                    <a:lumOff val="60000"/>
                  </a:schemeClr>
                </a:solidFill>
                <a:latin typeface="Corbel" panose="020B0503020204020204" pitchFamily="34" charset="0"/>
              </a:rPr>
              <a:t>			f – frequency (Hz)</a:t>
            </a:r>
          </a:p>
        </p:txBody>
      </p:sp>
      <p:pic>
        <p:nvPicPr>
          <p:cNvPr id="78850" name="Picture 2" descr="http://chemwiki.ucdavis.edu/@api/deki/files/5004/=Spontaneousemission.png"/>
          <p:cNvPicPr>
            <a:picLocks noChangeAspect="1" noChangeArrowheads="1"/>
          </p:cNvPicPr>
          <p:nvPr/>
        </p:nvPicPr>
        <p:blipFill>
          <a:blip r:embed="rId2"/>
          <a:srcRect/>
          <a:stretch>
            <a:fillRect/>
          </a:stretch>
        </p:blipFill>
        <p:spPr bwMode="auto">
          <a:xfrm>
            <a:off x="2881293" y="3952881"/>
            <a:ext cx="6500832" cy="2859340"/>
          </a:xfrm>
          <a:prstGeom prst="rect">
            <a:avLst/>
          </a:prstGeom>
          <a:noFill/>
        </p:spPr>
      </p:pic>
    </p:spTree>
    <p:extLst>
      <p:ext uri="{BB962C8B-B14F-4D97-AF65-F5344CB8AC3E}">
        <p14:creationId xmlns:p14="http://schemas.microsoft.com/office/powerpoint/2010/main" val="24199002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028825" y="533400"/>
            <a:ext cx="10163175" cy="1143000"/>
          </a:xfrm>
        </p:spPr>
        <p:txBody>
          <a:bodyPr>
            <a:noAutofit/>
          </a:bodyPr>
          <a:lstStyle/>
          <a:p>
            <a:r>
              <a:rPr lang="en-AU" sz="4800" b="1" dirty="0">
                <a:solidFill>
                  <a:schemeClr val="accent6">
                    <a:lumMod val="60000"/>
                    <a:lumOff val="40000"/>
                  </a:schemeClr>
                </a:solidFill>
                <a:latin typeface="Corbel" panose="020B0503020204020204" pitchFamily="34" charset="0"/>
              </a:rPr>
              <a:t>Electromagnetic and Matter</a:t>
            </a:r>
            <a:endParaRPr lang="en-AU"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276225" y="1562100"/>
            <a:ext cx="11525250" cy="5295900"/>
          </a:xfrm>
        </p:spPr>
        <p:txBody>
          <a:bodyPr rtlCol="0">
            <a:noAutofit/>
          </a:bodyPr>
          <a:lstStyle/>
          <a:p>
            <a:pPr>
              <a:spcBef>
                <a:spcPts val="2400"/>
              </a:spcBef>
            </a:pPr>
            <a:r>
              <a:rPr lang="en-AU" sz="3200" dirty="0">
                <a:solidFill>
                  <a:schemeClr val="accent5">
                    <a:lumMod val="40000"/>
                    <a:lumOff val="60000"/>
                  </a:schemeClr>
                </a:solidFill>
                <a:latin typeface="Corbel" panose="020B0503020204020204" pitchFamily="34" charset="0"/>
              </a:rPr>
              <a:t>Electromagnetic radiation (photon) enters an atom. </a:t>
            </a:r>
          </a:p>
          <a:p>
            <a:pPr>
              <a:spcBef>
                <a:spcPts val="2400"/>
              </a:spcBef>
            </a:pPr>
            <a:r>
              <a:rPr lang="en-AU" sz="3200" dirty="0">
                <a:solidFill>
                  <a:schemeClr val="accent5">
                    <a:lumMod val="40000"/>
                    <a:lumOff val="60000"/>
                  </a:schemeClr>
                </a:solidFill>
                <a:latin typeface="Corbel" panose="020B0503020204020204" pitchFamily="34" charset="0"/>
              </a:rPr>
              <a:t>If the photons energy is exactly equal to the energy difference between the electrons initial level and final level. The photon will then be absorbed and cease to exist for a millionth of a second.</a:t>
            </a:r>
          </a:p>
          <a:p>
            <a:pPr>
              <a:spcBef>
                <a:spcPts val="2400"/>
              </a:spcBef>
            </a:pPr>
            <a:r>
              <a:rPr lang="en-AU" sz="3200" dirty="0">
                <a:solidFill>
                  <a:schemeClr val="accent5">
                    <a:lumMod val="40000"/>
                    <a:lumOff val="60000"/>
                  </a:schemeClr>
                </a:solidFill>
                <a:latin typeface="Corbel" panose="020B0503020204020204" pitchFamily="34" charset="0"/>
              </a:rPr>
              <a:t>The electron then makes it way (falls) back to the low energy level.</a:t>
            </a:r>
          </a:p>
          <a:p>
            <a:pPr>
              <a:spcBef>
                <a:spcPts val="2400"/>
              </a:spcBef>
            </a:pPr>
            <a:r>
              <a:rPr lang="en-AU" sz="3200" dirty="0">
                <a:solidFill>
                  <a:schemeClr val="accent5">
                    <a:lumMod val="40000"/>
                    <a:lumOff val="60000"/>
                  </a:schemeClr>
                </a:solidFill>
                <a:latin typeface="Corbel" panose="020B0503020204020204" pitchFamily="34" charset="0"/>
              </a:rPr>
              <a:t>When the electron “falls” it may do this in one step or a number of steps, emitting a photon at each stage. </a:t>
            </a:r>
          </a:p>
          <a:p>
            <a:pPr>
              <a:spcBef>
                <a:spcPts val="2400"/>
              </a:spcBef>
            </a:pPr>
            <a:endParaRPr lang="en-AU" sz="3200" dirty="0">
              <a:solidFill>
                <a:schemeClr val="accent5">
                  <a:lumMod val="40000"/>
                  <a:lumOff val="60000"/>
                </a:schemeClr>
              </a:solidFill>
              <a:latin typeface="Corbel" panose="020B0503020204020204" pitchFamily="34" charset="0"/>
            </a:endParaRPr>
          </a:p>
          <a:p>
            <a:pPr>
              <a:spcBef>
                <a:spcPts val="2400"/>
              </a:spcBef>
            </a:pPr>
            <a:endParaRPr lang="en-AU" sz="3200" dirty="0">
              <a:solidFill>
                <a:schemeClr val="accent5">
                  <a:lumMod val="40000"/>
                  <a:lumOff val="60000"/>
                </a:schemeClr>
              </a:solidFill>
              <a:latin typeface="Corbel" panose="020B0503020204020204" pitchFamily="34" charset="0"/>
            </a:endParaRPr>
          </a:p>
          <a:p>
            <a:pPr>
              <a:spcBef>
                <a:spcPts val="2400"/>
              </a:spcBef>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32168539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35769"/>
            <a:ext cx="9144000" cy="1143000"/>
          </a:xfrm>
        </p:spPr>
        <p:txBody>
          <a:bodyPr/>
          <a:lstStyle/>
          <a:p>
            <a:r>
              <a:rPr lang="en-AU" sz="4800" b="1" dirty="0">
                <a:solidFill>
                  <a:schemeClr val="accent6">
                    <a:lumMod val="60000"/>
                    <a:lumOff val="40000"/>
                  </a:schemeClr>
                </a:solidFill>
                <a:latin typeface="Corbel" panose="020B0503020204020204" pitchFamily="34" charset="0"/>
              </a:rPr>
              <a:t>ENERGY STATES</a:t>
            </a:r>
            <a:endParaRPr lang="en-AU" sz="3600"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285750" y="1372733"/>
            <a:ext cx="11668125" cy="2143140"/>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8.1a:</a:t>
            </a:r>
            <a:r>
              <a:rPr lang="en-AU" sz="3200" dirty="0">
                <a:solidFill>
                  <a:schemeClr val="accent5">
                    <a:lumMod val="40000"/>
                    <a:lumOff val="60000"/>
                  </a:schemeClr>
                </a:solidFill>
                <a:latin typeface="Corbel" panose="020B0503020204020204" pitchFamily="34" charset="0"/>
              </a:rPr>
              <a:t> The electron in a hydrogen atom has been excited to the third level and after a short time returns to ground state.</a:t>
            </a:r>
          </a:p>
          <a:p>
            <a:pPr marL="447675" indent="-361950">
              <a:buFont typeface="+mj-lt"/>
              <a:buAutoNum type="alphaLcParenR"/>
            </a:pPr>
            <a:r>
              <a:rPr lang="en-AU" sz="3200" dirty="0">
                <a:solidFill>
                  <a:schemeClr val="accent5">
                    <a:lumMod val="40000"/>
                    <a:lumOff val="60000"/>
                  </a:schemeClr>
                </a:solidFill>
                <a:latin typeface="Corbel" panose="020B0503020204020204" pitchFamily="34" charset="0"/>
              </a:rPr>
              <a:t>Show the possible downward transitions of this electron.</a:t>
            </a:r>
          </a:p>
          <a:p>
            <a:pPr marL="447675" indent="-361950">
              <a:buFont typeface="+mj-lt"/>
              <a:buAutoNum type="alphaLcParenR"/>
            </a:pPr>
            <a:r>
              <a:rPr lang="en-AU" sz="3200" dirty="0">
                <a:solidFill>
                  <a:schemeClr val="accent5">
                    <a:lumMod val="40000"/>
                    <a:lumOff val="60000"/>
                  </a:schemeClr>
                </a:solidFill>
                <a:latin typeface="Corbel" panose="020B0503020204020204" pitchFamily="34" charset="0"/>
              </a:rPr>
              <a:t>Determine the energy of the photon emitted in each case (in eV). </a:t>
            </a:r>
          </a:p>
          <a:p>
            <a:pPr marL="447675" indent="-361950">
              <a:buFont typeface="+mj-lt"/>
              <a:buAutoNum type="alphaLcParenR"/>
            </a:pPr>
            <a:r>
              <a:rPr lang="en-AU" sz="3200" dirty="0">
                <a:solidFill>
                  <a:schemeClr val="accent5">
                    <a:lumMod val="40000"/>
                    <a:lumOff val="60000"/>
                  </a:schemeClr>
                </a:solidFill>
                <a:latin typeface="Corbel" panose="020B0503020204020204" pitchFamily="34" charset="0"/>
              </a:rPr>
              <a:t>What is the longest wavelength </a:t>
            </a:r>
          </a:p>
          <a:p>
            <a:pPr marL="447675" indent="-361950">
              <a:buNone/>
            </a:pPr>
            <a:r>
              <a:rPr lang="en-AU" sz="3200" dirty="0">
                <a:solidFill>
                  <a:schemeClr val="accent5">
                    <a:lumMod val="40000"/>
                    <a:lumOff val="60000"/>
                  </a:schemeClr>
                </a:solidFill>
                <a:latin typeface="Corbel" panose="020B0503020204020204" pitchFamily="34" charset="0"/>
              </a:rPr>
              <a:t>	possible for the photon emitted.</a:t>
            </a:r>
          </a:p>
          <a:p>
            <a:pPr marL="447675" indent="-361950">
              <a:buFont typeface="+mj-lt"/>
              <a:buAutoNum type="alphaLcParenR" startAt="4"/>
            </a:pPr>
            <a:r>
              <a:rPr lang="en-AU" sz="3200" dirty="0">
                <a:solidFill>
                  <a:schemeClr val="accent5">
                    <a:lumMod val="40000"/>
                    <a:lumOff val="60000"/>
                  </a:schemeClr>
                </a:solidFill>
                <a:latin typeface="Corbel" panose="020B0503020204020204" pitchFamily="34" charset="0"/>
              </a:rPr>
              <a:t>What colour is the longest wavelength</a:t>
            </a:r>
          </a:p>
          <a:p>
            <a:pPr marL="633413" indent="-339725">
              <a:buFont typeface="+mj-lt"/>
              <a:buAutoNum type="alphaLcParenR" startAt="4"/>
            </a:pPr>
            <a:endParaRPr lang="en-AU" sz="3200" dirty="0">
              <a:solidFill>
                <a:schemeClr val="accent5">
                  <a:lumMod val="40000"/>
                  <a:lumOff val="60000"/>
                </a:schemeClr>
              </a:solidFill>
              <a:latin typeface="Corbel" panose="020B0503020204020204" pitchFamily="34" charset="0"/>
            </a:endParaRPr>
          </a:p>
        </p:txBody>
      </p:sp>
      <p:pic>
        <p:nvPicPr>
          <p:cNvPr id="70658" name="Picture 2" descr="http://dev.physicslab.org/img/3a9c6fb1-d750-41d1-ac19-b13655849a24.gif"/>
          <p:cNvPicPr>
            <a:picLocks noChangeAspect="1" noChangeArrowheads="1"/>
          </p:cNvPicPr>
          <p:nvPr/>
        </p:nvPicPr>
        <p:blipFill>
          <a:blip r:embed="rId2"/>
          <a:srcRect/>
          <a:stretch>
            <a:fillRect/>
          </a:stretch>
        </p:blipFill>
        <p:spPr bwMode="auto">
          <a:xfrm>
            <a:off x="7582396" y="3515873"/>
            <a:ext cx="4152403" cy="3255280"/>
          </a:xfrm>
          <a:prstGeom prst="rect">
            <a:avLst/>
          </a:prstGeom>
          <a:solidFill>
            <a:schemeClr val="tx1"/>
          </a:solidFill>
        </p:spPr>
      </p:pic>
      <p:cxnSp>
        <p:nvCxnSpPr>
          <p:cNvPr id="6" name="Straight Arrow Connector 5"/>
          <p:cNvCxnSpPr/>
          <p:nvPr/>
        </p:nvCxnSpPr>
        <p:spPr>
          <a:xfrm rot="5400000">
            <a:off x="8225337" y="4628012"/>
            <a:ext cx="571504"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7761784" y="5805945"/>
            <a:ext cx="1785950"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8118974" y="5520193"/>
            <a:ext cx="2357454"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pic>
        <p:nvPicPr>
          <p:cNvPr id="9" name="Picture 2" descr="http://dev.physicslab.org/img/3a9c6fb1-d750-41d1-ac19-b13655849a24.gif"/>
          <p:cNvPicPr>
            <a:picLocks noChangeAspect="1" noChangeArrowheads="1"/>
          </p:cNvPicPr>
          <p:nvPr/>
        </p:nvPicPr>
        <p:blipFill>
          <a:blip r:embed="rId2"/>
          <a:srcRect/>
          <a:stretch>
            <a:fillRect/>
          </a:stretch>
        </p:blipFill>
        <p:spPr bwMode="auto">
          <a:xfrm>
            <a:off x="7582396" y="3515873"/>
            <a:ext cx="4152403" cy="3255280"/>
          </a:xfrm>
          <a:prstGeom prst="rect">
            <a:avLst/>
          </a:prstGeom>
          <a:solidFill>
            <a:schemeClr val="tx1"/>
          </a:solidFill>
        </p:spPr>
      </p:pic>
    </p:spTree>
    <p:extLst>
      <p:ext uri="{BB962C8B-B14F-4D97-AF65-F5344CB8AC3E}">
        <p14:creationId xmlns:p14="http://schemas.microsoft.com/office/powerpoint/2010/main" val="372333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6778" y="1431254"/>
            <a:ext cx="3705221" cy="542674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777" y="1431254"/>
            <a:ext cx="3705221" cy="542674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646" y="1431064"/>
            <a:ext cx="3705353" cy="54269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74" y="1431254"/>
            <a:ext cx="3705223" cy="54267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75" y="1431252"/>
            <a:ext cx="3705224" cy="542674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6776" y="1431251"/>
            <a:ext cx="3705221" cy="542674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86646" y="1431064"/>
            <a:ext cx="3705351" cy="542693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6646" y="1431259"/>
            <a:ext cx="3705351" cy="5426935"/>
          </a:xfrm>
          <a:prstGeom prst="rect">
            <a:avLst/>
          </a:prstGeom>
        </p:spPr>
      </p:pic>
      <p:sp>
        <p:nvSpPr>
          <p:cNvPr id="4098" name="Titre 1"/>
          <p:cNvSpPr>
            <a:spLocks noGrp="1"/>
          </p:cNvSpPr>
          <p:nvPr>
            <p:ph type="title"/>
          </p:nvPr>
        </p:nvSpPr>
        <p:spPr>
          <a:xfrm>
            <a:off x="3048000" y="552450"/>
            <a:ext cx="9144000" cy="1143000"/>
          </a:xfrm>
        </p:spPr>
        <p:txBody>
          <a:bodyPr/>
          <a:lstStyle/>
          <a:p>
            <a:r>
              <a:rPr lang="en-AU" sz="4800" b="1" dirty="0">
                <a:solidFill>
                  <a:schemeClr val="accent6">
                    <a:lumMod val="60000"/>
                    <a:lumOff val="40000"/>
                  </a:schemeClr>
                </a:solidFill>
                <a:latin typeface="Corbel" panose="020B0503020204020204" pitchFamily="34" charset="0"/>
              </a:rPr>
              <a:t>Energy States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85724" y="1430870"/>
            <a:ext cx="8400919" cy="5427128"/>
          </a:xfrm>
        </p:spPr>
        <p:txBody>
          <a:bodyPr rtlCol="0">
            <a:noAutofit/>
          </a:bodyPr>
          <a:lstStyle/>
          <a:p>
            <a:pPr marL="0" indent="0">
              <a:buNone/>
            </a:pPr>
            <a:r>
              <a:rPr lang="en-AU" sz="3000" b="1" u="sng" dirty="0">
                <a:solidFill>
                  <a:schemeClr val="accent1">
                    <a:lumMod val="60000"/>
                    <a:lumOff val="40000"/>
                  </a:schemeClr>
                </a:solidFill>
                <a:latin typeface="Corbel" panose="020B0503020204020204" pitchFamily="34" charset="0"/>
              </a:rPr>
              <a:t>Example 8.1b:</a:t>
            </a:r>
            <a:r>
              <a:rPr lang="en-AU" sz="3000" dirty="0">
                <a:solidFill>
                  <a:schemeClr val="accent5">
                    <a:lumMod val="40000"/>
                    <a:lumOff val="60000"/>
                  </a:schemeClr>
                </a:solidFill>
                <a:latin typeface="Corbel" panose="020B0503020204020204" pitchFamily="34" charset="0"/>
              </a:rPr>
              <a:t> The diagram represents the energy levels possible for a particular atom.</a:t>
            </a:r>
          </a:p>
          <a:p>
            <a:pPr marL="514350" indent="-514350">
              <a:buAutoNum type="alphaLcParenR"/>
            </a:pPr>
            <a:r>
              <a:rPr lang="en-AU" sz="3000" dirty="0">
                <a:solidFill>
                  <a:schemeClr val="accent5">
                    <a:lumMod val="40000"/>
                    <a:lumOff val="60000"/>
                  </a:schemeClr>
                </a:solidFill>
                <a:latin typeface="Corbel" panose="020B0503020204020204" pitchFamily="34" charset="0"/>
              </a:rPr>
              <a:t>How many possible energy transitions are there?</a:t>
            </a:r>
          </a:p>
          <a:p>
            <a:pPr marL="514350" indent="-514350">
              <a:buFont typeface="Arial" panose="020B0604020202020204" pitchFamily="34" charset="0"/>
              <a:buAutoNum type="alphaLcParenR"/>
            </a:pPr>
            <a:r>
              <a:rPr lang="en-AU" sz="3000" dirty="0">
                <a:solidFill>
                  <a:schemeClr val="accent5">
                    <a:lumMod val="40000"/>
                    <a:lumOff val="60000"/>
                  </a:schemeClr>
                </a:solidFill>
                <a:latin typeface="Corbel" panose="020B0503020204020204" pitchFamily="34" charset="0"/>
              </a:rPr>
              <a:t>What is the significance of the infinite energy level.</a:t>
            </a:r>
          </a:p>
          <a:p>
            <a:pPr marL="514350" indent="-514350">
              <a:buFont typeface="+mj-lt"/>
              <a:buAutoNum type="alphaLcParenR" startAt="3"/>
            </a:pPr>
            <a:r>
              <a:rPr lang="en-AU" sz="3000" dirty="0">
                <a:solidFill>
                  <a:schemeClr val="accent5">
                    <a:lumMod val="40000"/>
                    <a:lumOff val="60000"/>
                  </a:schemeClr>
                </a:solidFill>
                <a:latin typeface="Corbel" panose="020B0503020204020204" pitchFamily="34" charset="0"/>
              </a:rPr>
              <a:t>What transition will give the </a:t>
            </a:r>
          </a:p>
          <a:p>
            <a:pPr marL="0" indent="0">
              <a:buNone/>
              <a:tabLst>
                <a:tab pos="534988" algn="l"/>
              </a:tabLst>
            </a:pPr>
            <a:r>
              <a:rPr lang="en-AU" sz="3000" dirty="0">
                <a:solidFill>
                  <a:schemeClr val="accent5">
                    <a:lumMod val="40000"/>
                    <a:lumOff val="60000"/>
                  </a:schemeClr>
                </a:solidFill>
                <a:latin typeface="Corbel" panose="020B0503020204020204" pitchFamily="34" charset="0"/>
              </a:rPr>
              <a:t>	</a:t>
            </a:r>
            <a:r>
              <a:rPr lang="en-AU" sz="3000" dirty="0" err="1">
                <a:solidFill>
                  <a:schemeClr val="accent5">
                    <a:lumMod val="40000"/>
                    <a:lumOff val="60000"/>
                  </a:schemeClr>
                </a:solidFill>
                <a:latin typeface="Corbel" panose="020B0503020204020204" pitchFamily="34" charset="0"/>
              </a:rPr>
              <a:t>i</a:t>
            </a:r>
            <a:r>
              <a:rPr lang="en-AU" sz="3000" dirty="0">
                <a:solidFill>
                  <a:schemeClr val="accent5">
                    <a:lumMod val="40000"/>
                    <a:lumOff val="60000"/>
                  </a:schemeClr>
                </a:solidFill>
                <a:latin typeface="Corbel" panose="020B0503020204020204" pitchFamily="34" charset="0"/>
              </a:rPr>
              <a:t>) Lowest Frequency</a:t>
            </a:r>
          </a:p>
          <a:p>
            <a:pPr marL="0" indent="0">
              <a:buNone/>
              <a:tabLst>
                <a:tab pos="534988" algn="l"/>
              </a:tabLst>
            </a:pPr>
            <a:r>
              <a:rPr lang="en-AU" sz="3000" dirty="0">
                <a:solidFill>
                  <a:schemeClr val="accent5">
                    <a:lumMod val="40000"/>
                    <a:lumOff val="60000"/>
                  </a:schemeClr>
                </a:solidFill>
                <a:latin typeface="Corbel" panose="020B0503020204020204" pitchFamily="34" charset="0"/>
              </a:rPr>
              <a:t>	ii) Shortest Wavelength</a:t>
            </a:r>
          </a:p>
          <a:p>
            <a:pPr marL="514350" indent="-514350">
              <a:buFont typeface="+mj-lt"/>
              <a:buAutoNum type="alphaLcParenR" startAt="4"/>
              <a:tabLst>
                <a:tab pos="534988" algn="l"/>
              </a:tabLst>
            </a:pPr>
            <a:r>
              <a:rPr lang="en-AU" sz="3000" dirty="0">
                <a:solidFill>
                  <a:schemeClr val="accent5">
                    <a:lumMod val="40000"/>
                    <a:lumOff val="60000"/>
                  </a:schemeClr>
                </a:solidFill>
                <a:latin typeface="Corbel" panose="020B0503020204020204" pitchFamily="34" charset="0"/>
              </a:rPr>
              <a:t>Use the electromagnetic spectrum to determine the type of electromagnetic radiation emitted in part (</a:t>
            </a:r>
            <a:r>
              <a:rPr lang="en-AU" sz="3000" dirty="0" err="1">
                <a:solidFill>
                  <a:schemeClr val="accent5">
                    <a:lumMod val="40000"/>
                    <a:lumOff val="60000"/>
                  </a:schemeClr>
                </a:solidFill>
                <a:latin typeface="Corbel" panose="020B0503020204020204" pitchFamily="34" charset="0"/>
              </a:rPr>
              <a:t>i</a:t>
            </a:r>
            <a:r>
              <a:rPr lang="en-AU" sz="3000" dirty="0">
                <a:solidFill>
                  <a:schemeClr val="accent5">
                    <a:lumMod val="40000"/>
                    <a:lumOff val="60000"/>
                  </a:schemeClr>
                </a:solidFill>
                <a:latin typeface="Corbel" panose="020B0503020204020204" pitchFamily="34" charset="0"/>
              </a:rPr>
              <a:t>) and (ii) of part (c) above.</a:t>
            </a:r>
          </a:p>
          <a:p>
            <a:pPr marL="0" indent="0">
              <a:buNone/>
              <a:tabLst>
                <a:tab pos="534988" algn="l"/>
              </a:tabLst>
            </a:pPr>
            <a:endParaRPr lang="en-AU" sz="3000" dirty="0">
              <a:solidFill>
                <a:schemeClr val="accent5">
                  <a:lumMod val="40000"/>
                  <a:lumOff val="60000"/>
                </a:schemeClr>
              </a:solidFill>
              <a:latin typeface="Corbel" panose="020B0503020204020204" pitchFamily="34" charset="0"/>
            </a:endParaRPr>
          </a:p>
          <a:p>
            <a:pPr marL="0" indent="0">
              <a:buNone/>
              <a:tabLst>
                <a:tab pos="534988" algn="l"/>
              </a:tabLst>
            </a:pPr>
            <a:endParaRPr lang="en-AU" sz="3000" dirty="0">
              <a:solidFill>
                <a:schemeClr val="accent5">
                  <a:lumMod val="40000"/>
                  <a:lumOff val="60000"/>
                </a:schemeClr>
              </a:solidFill>
              <a:latin typeface="Corbel" panose="020B0503020204020204" pitchFamily="34" charset="0"/>
            </a:endParaRPr>
          </a:p>
          <a:p>
            <a:pPr marL="514350" indent="-514350">
              <a:buFont typeface="Arial" panose="020B0604020202020204" pitchFamily="34" charset="0"/>
              <a:buAutoNum type="alphaLcParenR"/>
            </a:pPr>
            <a:endParaRPr lang="en-AU" sz="3000" dirty="0">
              <a:solidFill>
                <a:schemeClr val="accent5">
                  <a:lumMod val="40000"/>
                  <a:lumOff val="60000"/>
                </a:schemeClr>
              </a:solidFill>
              <a:latin typeface="Corbel" panose="020B0503020204020204" pitchFamily="34" charset="0"/>
            </a:endParaRPr>
          </a:p>
          <a:p>
            <a:pPr marL="514350" indent="-514350">
              <a:buAutoNum type="alphaLcParenR"/>
            </a:pPr>
            <a:endParaRPr lang="en-AU" sz="3000" dirty="0">
              <a:solidFill>
                <a:schemeClr val="accent5">
                  <a:lumMod val="40000"/>
                  <a:lumOff val="60000"/>
                </a:schemeClr>
              </a:solidFill>
              <a:latin typeface="Corbel" panose="020B0503020204020204" pitchFamily="34" charset="0"/>
            </a:endParaRPr>
          </a:p>
          <a:p>
            <a:pPr marL="514350" indent="-514350">
              <a:buAutoNum type="alphaLcParenR"/>
            </a:pPr>
            <a:endParaRPr lang="en-AU" sz="3000" dirty="0">
              <a:solidFill>
                <a:schemeClr val="accent5">
                  <a:lumMod val="40000"/>
                  <a:lumOff val="60000"/>
                </a:schemeClr>
              </a:solidFill>
              <a:latin typeface="Corbel" panose="020B0503020204020204" pitchFamily="34" charset="0"/>
            </a:endParaRPr>
          </a:p>
          <a:p>
            <a:pPr marL="0" indent="0">
              <a:buNone/>
            </a:pPr>
            <a:endParaRPr lang="en-AU" sz="3000" dirty="0">
              <a:solidFill>
                <a:schemeClr val="accent5">
                  <a:lumMod val="40000"/>
                  <a:lumOff val="60000"/>
                </a:schemeClr>
              </a:solidFill>
              <a:latin typeface="Corbel" panose="020B0503020204020204" pitchFamily="34" charset="0"/>
            </a:endParaRPr>
          </a:p>
        </p:txBody>
      </p:sp>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86775" y="1431254"/>
            <a:ext cx="3705223" cy="5426746"/>
          </a:xfrm>
          <a:prstGeom prst="rect">
            <a:avLst/>
          </a:prstGeom>
        </p:spPr>
      </p:pic>
    </p:spTree>
    <p:extLst>
      <p:ext uri="{BB962C8B-B14F-4D97-AF65-F5344CB8AC3E}">
        <p14:creationId xmlns:p14="http://schemas.microsoft.com/office/powerpoint/2010/main" val="107712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52450"/>
            <a:ext cx="9144000" cy="1143000"/>
          </a:xfrm>
        </p:spPr>
        <p:txBody>
          <a:bodyPr/>
          <a:lstStyle/>
          <a:p>
            <a:r>
              <a:rPr lang="en-AU" sz="4800" b="1" dirty="0">
                <a:solidFill>
                  <a:schemeClr val="accent6">
                    <a:lumMod val="60000"/>
                    <a:lumOff val="40000"/>
                  </a:schemeClr>
                </a:solidFill>
                <a:latin typeface="Corbel" panose="020B0503020204020204" pitchFamily="34" charset="0"/>
              </a:rPr>
              <a:t>Energy States</a:t>
            </a:r>
            <a:endParaRPr lang="en-AU" sz="3600" b="1" dirty="0">
              <a:solidFill>
                <a:schemeClr val="accent6">
                  <a:lumMod val="60000"/>
                  <a:lumOff val="40000"/>
                </a:schemeClr>
              </a:solidFill>
              <a:latin typeface="Corbel" panose="020B0503020204020204" pitchFamily="34" charset="0"/>
            </a:endParaRPr>
          </a:p>
        </p:txBody>
      </p:sp>
      <p:pic>
        <p:nvPicPr>
          <p:cNvPr id="12" name="Picture 11"/>
          <p:cNvPicPr>
            <a:picLocks noChangeAspect="1"/>
          </p:cNvPicPr>
          <p:nvPr/>
        </p:nvPicPr>
        <p:blipFill>
          <a:blip r:embed="rId2"/>
          <a:stretch>
            <a:fillRect/>
          </a:stretch>
        </p:blipFill>
        <p:spPr>
          <a:xfrm>
            <a:off x="0" y="-1"/>
            <a:ext cx="5291030" cy="4371976"/>
          </a:xfrm>
          <a:prstGeom prst="rect">
            <a:avLst/>
          </a:prstGeom>
        </p:spPr>
      </p:pic>
      <p:sp>
        <p:nvSpPr>
          <p:cNvPr id="3" name="Espace réservé du contenu 2"/>
          <p:cNvSpPr>
            <a:spLocks noGrp="1"/>
          </p:cNvSpPr>
          <p:nvPr>
            <p:ph idx="1"/>
          </p:nvPr>
        </p:nvSpPr>
        <p:spPr>
          <a:xfrm>
            <a:off x="285750" y="1249895"/>
            <a:ext cx="11791950" cy="5610223"/>
          </a:xfrm>
        </p:spPr>
        <p:txBody>
          <a:bodyPr rtlCol="0">
            <a:noAutofit/>
          </a:bodyPr>
          <a:lstStyle/>
          <a:p>
            <a:pPr marL="5381625" indent="-447675">
              <a:buNone/>
            </a:pPr>
            <a:r>
              <a:rPr lang="en-AU" sz="3100" b="1" u="sng" dirty="0">
                <a:solidFill>
                  <a:schemeClr val="accent1">
                    <a:lumMod val="60000"/>
                    <a:lumOff val="40000"/>
                  </a:schemeClr>
                </a:solidFill>
                <a:latin typeface="Corbel" panose="020B0503020204020204" pitchFamily="34" charset="0"/>
              </a:rPr>
              <a:t>Example 8.1c:</a:t>
            </a:r>
            <a:r>
              <a:rPr lang="en-AU" sz="3100" b="1" dirty="0">
                <a:solidFill>
                  <a:schemeClr val="accent5">
                    <a:lumMod val="40000"/>
                    <a:lumOff val="60000"/>
                  </a:schemeClr>
                </a:solidFill>
                <a:latin typeface="Corbel" panose="020B0503020204020204" pitchFamily="34" charset="0"/>
              </a:rPr>
              <a:t> </a:t>
            </a:r>
            <a:r>
              <a:rPr lang="en-AU" sz="3100" dirty="0">
                <a:solidFill>
                  <a:schemeClr val="accent5">
                    <a:lumMod val="40000"/>
                    <a:lumOff val="60000"/>
                  </a:schemeClr>
                </a:solidFill>
                <a:latin typeface="Corbel" panose="020B0503020204020204" pitchFamily="34" charset="0"/>
              </a:rPr>
              <a:t>The energy levels for atomic mercury are depicted in the diagram.</a:t>
            </a:r>
          </a:p>
          <a:p>
            <a:pPr marL="5381625" indent="-447675">
              <a:buFont typeface="+mj-lt"/>
              <a:buAutoNum type="alphaLcParenR"/>
            </a:pPr>
            <a:r>
              <a:rPr lang="en-AU" sz="3100" dirty="0">
                <a:solidFill>
                  <a:schemeClr val="accent5">
                    <a:lumMod val="40000"/>
                    <a:lumOff val="60000"/>
                  </a:schemeClr>
                </a:solidFill>
                <a:latin typeface="Corbel" panose="020B0503020204020204" pitchFamily="34" charset="0"/>
              </a:rPr>
              <a:t>Consider the mercury atom with its </a:t>
            </a:r>
          </a:p>
          <a:p>
            <a:pPr marL="5381625" indent="-447675">
              <a:spcBef>
                <a:spcPts val="0"/>
              </a:spcBef>
              <a:buNone/>
            </a:pPr>
            <a:r>
              <a:rPr lang="en-AU" sz="3100" dirty="0">
                <a:solidFill>
                  <a:schemeClr val="accent5">
                    <a:lumMod val="40000"/>
                    <a:lumOff val="60000"/>
                  </a:schemeClr>
                </a:solidFill>
                <a:latin typeface="Corbel" panose="020B0503020204020204" pitchFamily="34" charset="0"/>
              </a:rPr>
              <a:t>	valence electron in the ground state. Ultraviolet light with photon</a:t>
            </a:r>
          </a:p>
          <a:p>
            <a:pPr marL="5381625" indent="-447675">
              <a:spcBef>
                <a:spcPts val="0"/>
              </a:spcBef>
              <a:buNone/>
            </a:pPr>
            <a:r>
              <a:rPr lang="en-AU" sz="3100" dirty="0">
                <a:solidFill>
                  <a:schemeClr val="accent5">
                    <a:lumMod val="40000"/>
                    <a:lumOff val="60000"/>
                  </a:schemeClr>
                </a:solidFill>
                <a:latin typeface="Corbel" panose="020B0503020204020204" pitchFamily="34" charset="0"/>
              </a:rPr>
              <a:t>	energies 4.9, 5.0 and 10.50 eV is </a:t>
            </a:r>
          </a:p>
          <a:p>
            <a:pPr marL="447675" indent="-447675">
              <a:spcBef>
                <a:spcPts val="0"/>
              </a:spcBef>
              <a:buNone/>
            </a:pPr>
            <a:r>
              <a:rPr lang="en-AU" sz="3100" dirty="0">
                <a:solidFill>
                  <a:schemeClr val="accent5">
                    <a:lumMod val="40000"/>
                    <a:lumOff val="60000"/>
                  </a:schemeClr>
                </a:solidFill>
                <a:latin typeface="Corbel" panose="020B0503020204020204" pitchFamily="34" charset="0"/>
              </a:rPr>
              <a:t>	incident on some mercury gas. What could happen?</a:t>
            </a:r>
          </a:p>
          <a:p>
            <a:pPr marL="447675" indent="-447675">
              <a:buFont typeface="+mj-lt"/>
              <a:buAutoNum type="alphaLcParenR" startAt="2"/>
              <a:tabLst>
                <a:tab pos="447675" algn="l"/>
              </a:tabLst>
            </a:pPr>
            <a:r>
              <a:rPr lang="en-AU" sz="3100" dirty="0">
                <a:solidFill>
                  <a:schemeClr val="accent5">
                    <a:lumMod val="40000"/>
                    <a:lumOff val="60000"/>
                  </a:schemeClr>
                </a:solidFill>
                <a:latin typeface="Corbel" panose="020B0503020204020204" pitchFamily="34" charset="0"/>
              </a:rPr>
              <a:t>Determine the wavelength of the light emitted after an electron in an excited mercury atom makes the transition from </a:t>
            </a:r>
            <a:r>
              <a:rPr lang="pt-BR" sz="3100" dirty="0">
                <a:solidFill>
                  <a:schemeClr val="accent5">
                    <a:lumMod val="40000"/>
                    <a:lumOff val="60000"/>
                  </a:schemeClr>
                </a:solidFill>
                <a:latin typeface="Corbel" panose="020B0503020204020204" pitchFamily="34" charset="0"/>
              </a:rPr>
              <a:t>n = 3 to n = 1.</a:t>
            </a:r>
          </a:p>
          <a:p>
            <a:pPr marL="447675" indent="-447675">
              <a:buFont typeface="+mj-lt"/>
              <a:buAutoNum type="alphaLcParenR" startAt="2"/>
              <a:tabLst>
                <a:tab pos="447675" algn="l"/>
              </a:tabLst>
            </a:pPr>
            <a:r>
              <a:rPr lang="pt-BR" sz="3100" dirty="0">
                <a:solidFill>
                  <a:schemeClr val="accent5">
                    <a:lumMod val="40000"/>
                    <a:lumOff val="60000"/>
                  </a:schemeClr>
                </a:solidFill>
                <a:latin typeface="Corbel" panose="020B0503020204020204" pitchFamily="34" charset="0"/>
              </a:rPr>
              <a:t>With what velocity is an electron expelled with is the atom is targeted with a 11.2 eV photon.</a:t>
            </a:r>
            <a:endParaRPr lang="en-AU" sz="3100" dirty="0">
              <a:solidFill>
                <a:schemeClr val="accent5">
                  <a:lumMod val="40000"/>
                  <a:lumOff val="60000"/>
                </a:schemeClr>
              </a:solidFill>
              <a:latin typeface="Corbel" panose="020B0503020204020204" pitchFamily="34" charset="0"/>
            </a:endParaRPr>
          </a:p>
          <a:p>
            <a:pPr marL="0" indent="0">
              <a:buNone/>
              <a:tabLst>
                <a:tab pos="534988" algn="l"/>
              </a:tabLst>
            </a:pPr>
            <a:endParaRPr lang="en-AU" sz="3100" dirty="0">
              <a:solidFill>
                <a:schemeClr val="accent5">
                  <a:lumMod val="40000"/>
                  <a:lumOff val="60000"/>
                </a:schemeClr>
              </a:solidFill>
              <a:latin typeface="Corbel" panose="020B0503020204020204" pitchFamily="34" charset="0"/>
            </a:endParaRPr>
          </a:p>
          <a:p>
            <a:pPr marL="514350" indent="-514350">
              <a:buFont typeface="Arial" panose="020B0604020202020204" pitchFamily="34" charset="0"/>
              <a:buAutoNum type="alphaLcParenR"/>
            </a:pPr>
            <a:endParaRPr lang="en-AU" sz="3100" dirty="0">
              <a:solidFill>
                <a:schemeClr val="accent5">
                  <a:lumMod val="40000"/>
                  <a:lumOff val="60000"/>
                </a:schemeClr>
              </a:solidFill>
              <a:latin typeface="Corbel" panose="020B0503020204020204" pitchFamily="34" charset="0"/>
            </a:endParaRPr>
          </a:p>
          <a:p>
            <a:pPr marL="514350" indent="-514350">
              <a:buAutoNum type="alphaLcParenR"/>
            </a:pPr>
            <a:endParaRPr lang="en-AU" sz="3100" dirty="0">
              <a:solidFill>
                <a:schemeClr val="accent5">
                  <a:lumMod val="40000"/>
                  <a:lumOff val="60000"/>
                </a:schemeClr>
              </a:solidFill>
              <a:latin typeface="Corbel" panose="020B0503020204020204" pitchFamily="34" charset="0"/>
            </a:endParaRPr>
          </a:p>
          <a:p>
            <a:pPr marL="514350" indent="-514350">
              <a:buAutoNum type="alphaLcParenR"/>
            </a:pPr>
            <a:endParaRPr lang="en-AU" sz="3100" dirty="0">
              <a:solidFill>
                <a:schemeClr val="accent5">
                  <a:lumMod val="40000"/>
                  <a:lumOff val="60000"/>
                </a:schemeClr>
              </a:solidFill>
              <a:latin typeface="Corbel" panose="020B0503020204020204" pitchFamily="34" charset="0"/>
            </a:endParaRPr>
          </a:p>
          <a:p>
            <a:pPr marL="0" indent="0">
              <a:buNone/>
            </a:pPr>
            <a:endParaRPr lang="en-AU" sz="31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7285888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497200"/>
            <a:ext cx="9144000" cy="1143000"/>
          </a:xfrm>
        </p:spPr>
        <p:txBody>
          <a:bodyPr/>
          <a:lstStyle/>
          <a:p>
            <a:r>
              <a:rPr lang="en-AU" sz="4800" b="1" dirty="0">
                <a:solidFill>
                  <a:schemeClr val="accent6">
                    <a:lumMod val="60000"/>
                    <a:lumOff val="40000"/>
                  </a:schemeClr>
                </a:solidFill>
                <a:latin typeface="Corbel" panose="020B0503020204020204" pitchFamily="34" charset="0"/>
              </a:rPr>
              <a:t>Overview</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209549" y="1485900"/>
            <a:ext cx="11610975" cy="5255468"/>
          </a:xfrm>
        </p:spPr>
        <p:txBody>
          <a:bodyPr rtlCol="0">
            <a:noAutofit/>
          </a:bodyPr>
          <a:lstStyle/>
          <a:p>
            <a:pPr marL="0" indent="0">
              <a:spcBef>
                <a:spcPts val="0"/>
              </a:spcBef>
              <a:buNone/>
            </a:pPr>
            <a:r>
              <a:rPr lang="en-AU" sz="3200" b="1" u="sng" dirty="0">
                <a:solidFill>
                  <a:schemeClr val="accent5">
                    <a:lumMod val="40000"/>
                    <a:lumOff val="60000"/>
                  </a:schemeClr>
                </a:solidFill>
                <a:latin typeface="Corbel" panose="020B0503020204020204" pitchFamily="34" charset="0"/>
              </a:rPr>
              <a:t>Emission Spectra</a:t>
            </a:r>
          </a:p>
          <a:p>
            <a:pPr marL="266700" indent="-266700">
              <a:spcBef>
                <a:spcPts val="0"/>
              </a:spcBef>
              <a:tabLst>
                <a:tab pos="266700" algn="l"/>
              </a:tabLst>
            </a:pPr>
            <a:r>
              <a:rPr lang="en-AU" sz="3200" dirty="0">
                <a:solidFill>
                  <a:schemeClr val="accent5">
                    <a:lumMod val="40000"/>
                    <a:lumOff val="60000"/>
                  </a:schemeClr>
                </a:solidFill>
                <a:latin typeface="Corbel" panose="020B0503020204020204" pitchFamily="34" charset="0"/>
              </a:rPr>
              <a:t>Line emission – light of specific frequencies are emitted when </a:t>
            </a:r>
            <a:r>
              <a:rPr lang="en-AU" sz="3200" u="sng" dirty="0">
                <a:solidFill>
                  <a:schemeClr val="accent5">
                    <a:lumMod val="40000"/>
                    <a:lumOff val="60000"/>
                  </a:schemeClr>
                </a:solidFill>
                <a:latin typeface="Corbel" panose="020B0503020204020204" pitchFamily="34" charset="0"/>
              </a:rPr>
              <a:t>atoms</a:t>
            </a:r>
            <a:r>
              <a:rPr lang="en-AU" sz="3200" dirty="0">
                <a:solidFill>
                  <a:schemeClr val="accent5">
                    <a:lumMod val="40000"/>
                    <a:lumOff val="60000"/>
                  </a:schemeClr>
                </a:solidFill>
                <a:latin typeface="Corbel" panose="020B0503020204020204" pitchFamily="34" charset="0"/>
              </a:rPr>
              <a:t> have been excited by fast moving electrons. </a:t>
            </a:r>
          </a:p>
          <a:p>
            <a:pPr marL="0" indent="0">
              <a:spcBef>
                <a:spcPts val="1200"/>
              </a:spcBef>
              <a:buNone/>
              <a:tabLst>
                <a:tab pos="266700" algn="l"/>
              </a:tabLst>
            </a:pPr>
            <a:r>
              <a:rPr lang="en-AU" sz="3200" dirty="0">
                <a:solidFill>
                  <a:schemeClr val="accent5">
                    <a:lumMod val="40000"/>
                    <a:lumOff val="60000"/>
                  </a:schemeClr>
                </a:solidFill>
                <a:latin typeface="Corbel" panose="020B0503020204020204" pitchFamily="34" charset="0"/>
              </a:rPr>
              <a:t>	Example: gas discharge tubes (voltage runs through gas tube).</a:t>
            </a:r>
          </a:p>
          <a:p>
            <a:pPr marL="266700" indent="-266700">
              <a:spcBef>
                <a:spcPts val="0"/>
              </a:spcBef>
              <a:tabLst>
                <a:tab pos="266700" algn="l"/>
              </a:tabLst>
            </a:pPr>
            <a:r>
              <a:rPr lang="en-AU" sz="3200" dirty="0">
                <a:solidFill>
                  <a:schemeClr val="accent5">
                    <a:lumMod val="40000"/>
                    <a:lumOff val="60000"/>
                  </a:schemeClr>
                </a:solidFill>
                <a:latin typeface="Corbel" panose="020B0503020204020204" pitchFamily="34" charset="0"/>
              </a:rPr>
              <a:t>Band emission – similar to line emission </a:t>
            </a:r>
          </a:p>
          <a:p>
            <a:pPr marL="0" indent="0">
              <a:spcBef>
                <a:spcPts val="0"/>
              </a:spcBef>
              <a:buNone/>
              <a:tabLst>
                <a:tab pos="266700" algn="l"/>
              </a:tabLst>
            </a:pPr>
            <a:r>
              <a:rPr lang="en-AU" sz="3200" dirty="0">
                <a:solidFill>
                  <a:schemeClr val="accent5">
                    <a:lumMod val="40000"/>
                    <a:lumOff val="60000"/>
                  </a:schemeClr>
                </a:solidFill>
                <a:latin typeface="Corbel" panose="020B0503020204020204" pitchFamily="34" charset="0"/>
              </a:rPr>
              <a:t>	except the spectra is due to the </a:t>
            </a:r>
          </a:p>
          <a:p>
            <a:pPr marL="0" indent="0">
              <a:spcBef>
                <a:spcPts val="1200"/>
              </a:spcBef>
              <a:buNone/>
              <a:tabLst>
                <a:tab pos="266700" algn="l"/>
              </a:tabLst>
            </a:pPr>
            <a:r>
              <a:rPr lang="en-AU" sz="3200" dirty="0">
                <a:solidFill>
                  <a:schemeClr val="accent5">
                    <a:lumMod val="40000"/>
                    <a:lumOff val="60000"/>
                  </a:schemeClr>
                </a:solidFill>
                <a:latin typeface="Corbel" panose="020B0503020204020204" pitchFamily="34" charset="0"/>
              </a:rPr>
              <a:t>	excitation of </a:t>
            </a:r>
            <a:r>
              <a:rPr lang="en-AU" sz="3200" u="sng" dirty="0">
                <a:solidFill>
                  <a:schemeClr val="accent5">
                    <a:lumMod val="40000"/>
                    <a:lumOff val="60000"/>
                  </a:schemeClr>
                </a:solidFill>
                <a:latin typeface="Corbel" panose="020B0503020204020204" pitchFamily="34" charset="0"/>
              </a:rPr>
              <a:t>molecules</a:t>
            </a:r>
            <a:r>
              <a:rPr lang="en-AU" sz="3200" dirty="0">
                <a:solidFill>
                  <a:schemeClr val="accent5">
                    <a:lumMod val="40000"/>
                    <a:lumOff val="60000"/>
                  </a:schemeClr>
                </a:solidFill>
                <a:latin typeface="Corbel" panose="020B0503020204020204" pitchFamily="34" charset="0"/>
              </a:rPr>
              <a:t>.</a:t>
            </a:r>
          </a:p>
          <a:p>
            <a:pPr marL="266700" indent="-266700">
              <a:spcBef>
                <a:spcPts val="0"/>
              </a:spcBef>
              <a:tabLst>
                <a:tab pos="266700" algn="l"/>
              </a:tabLst>
            </a:pPr>
            <a:r>
              <a:rPr lang="en-AU" sz="3200" dirty="0">
                <a:solidFill>
                  <a:schemeClr val="accent5">
                    <a:lumMod val="40000"/>
                    <a:lumOff val="60000"/>
                  </a:schemeClr>
                </a:solidFill>
                <a:latin typeface="Corbel" panose="020B0503020204020204" pitchFamily="34" charset="0"/>
              </a:rPr>
              <a:t>Continuous emission – white light from </a:t>
            </a:r>
          </a:p>
          <a:p>
            <a:pPr marL="0" indent="0">
              <a:spcBef>
                <a:spcPts val="0"/>
              </a:spcBef>
              <a:buNone/>
              <a:tabLst>
                <a:tab pos="266700" algn="l"/>
              </a:tabLst>
            </a:pPr>
            <a:r>
              <a:rPr lang="en-AU" sz="3200" dirty="0">
                <a:solidFill>
                  <a:schemeClr val="accent5">
                    <a:lumMod val="40000"/>
                    <a:lumOff val="60000"/>
                  </a:schemeClr>
                </a:solidFill>
                <a:latin typeface="Corbel" panose="020B0503020204020204" pitchFamily="34" charset="0"/>
              </a:rPr>
              <a:t>	hot incandescent (light from heat) solid. </a:t>
            </a:r>
          </a:p>
          <a:p>
            <a:pPr marL="0" indent="0">
              <a:spcBef>
                <a:spcPts val="0"/>
              </a:spcBef>
              <a:buNone/>
              <a:tabLst>
                <a:tab pos="266700" algn="l"/>
              </a:tabLst>
            </a:pPr>
            <a:r>
              <a:rPr lang="en-AU" sz="3200" dirty="0">
                <a:solidFill>
                  <a:schemeClr val="accent5">
                    <a:lumMod val="40000"/>
                    <a:lumOff val="60000"/>
                  </a:schemeClr>
                </a:solidFill>
                <a:latin typeface="Corbel" panose="020B0503020204020204" pitchFamily="34" charset="0"/>
              </a:rPr>
              <a:t>	Example: white hot iron (glowing light </a:t>
            </a:r>
          </a:p>
          <a:p>
            <a:pPr marL="0" indent="0">
              <a:spcBef>
                <a:spcPts val="0"/>
              </a:spcBef>
              <a:buNone/>
              <a:tabLst>
                <a:tab pos="266700" algn="l"/>
              </a:tabLst>
            </a:pPr>
            <a:r>
              <a:rPr lang="en-AU" sz="3200" dirty="0">
                <a:solidFill>
                  <a:schemeClr val="accent5">
                    <a:lumMod val="40000"/>
                    <a:lumOff val="60000"/>
                  </a:schemeClr>
                </a:solidFill>
                <a:latin typeface="Corbel" panose="020B0503020204020204" pitchFamily="34" charset="0"/>
              </a:rPr>
              <a:t>	filament).</a:t>
            </a:r>
          </a:p>
          <a:p>
            <a:pPr marL="0" indent="0">
              <a:spcBef>
                <a:spcPts val="0"/>
              </a:spcBef>
              <a:buNone/>
              <a:tabLst>
                <a:tab pos="534988" algn="l"/>
              </a:tabLst>
            </a:pPr>
            <a:endParaRPr lang="en-AU" sz="3200" dirty="0">
              <a:solidFill>
                <a:schemeClr val="accent5">
                  <a:lumMod val="40000"/>
                  <a:lumOff val="60000"/>
                </a:schemeClr>
              </a:solidFill>
              <a:latin typeface="Corbel" panose="020B0503020204020204" pitchFamily="34" charset="0"/>
            </a:endParaRPr>
          </a:p>
        </p:txBody>
      </p:sp>
      <p:pic>
        <p:nvPicPr>
          <p:cNvPr id="5" name="irc_mi" descr="http://library.thinkquest.org/28383/grafika/1/awidmo2.gif"/>
          <p:cNvPicPr/>
          <p:nvPr/>
        </p:nvPicPr>
        <p:blipFill>
          <a:blip r:embed="rId2"/>
          <a:srcRect/>
          <a:stretch>
            <a:fillRect/>
          </a:stretch>
        </p:blipFill>
        <p:spPr bwMode="auto">
          <a:xfrm>
            <a:off x="7248524" y="3533775"/>
            <a:ext cx="4867275" cy="3207593"/>
          </a:xfrm>
          <a:prstGeom prst="rect">
            <a:avLst/>
          </a:prstGeom>
          <a:noFill/>
          <a:ln w="9525">
            <a:noFill/>
            <a:miter lim="800000"/>
            <a:headEnd/>
            <a:tailEnd/>
          </a:ln>
        </p:spPr>
      </p:pic>
    </p:spTree>
    <p:extLst>
      <p:ext uri="{BB962C8B-B14F-4D97-AF65-F5344CB8AC3E}">
        <p14:creationId xmlns:p14="http://schemas.microsoft.com/office/powerpoint/2010/main" val="26967115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04825"/>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Spectrometer</a:t>
            </a:r>
            <a:endParaRPr lang="en-AU" sz="3600" b="1" dirty="0">
              <a:solidFill>
                <a:schemeClr val="accent6">
                  <a:lumMod val="60000"/>
                  <a:lumOff val="40000"/>
                </a:schemeClr>
              </a:solidFill>
              <a:latin typeface="Corbel" panose="020B0503020204020204" pitchFamily="34" charset="0"/>
            </a:endParaRPr>
          </a:p>
        </p:txBody>
      </p:sp>
      <p:pic>
        <p:nvPicPr>
          <p:cNvPr id="6" name="irc_mi" descr="http://images.tutorvista.com/cms/images/44/continuous-emission-spectrum.JPG"/>
          <p:cNvPicPr/>
          <p:nvPr/>
        </p:nvPicPr>
        <p:blipFill>
          <a:blip r:embed="rId2"/>
          <a:srcRect/>
          <a:stretch>
            <a:fillRect/>
          </a:stretch>
        </p:blipFill>
        <p:spPr bwMode="auto">
          <a:xfrm>
            <a:off x="300336" y="1481797"/>
            <a:ext cx="11510664" cy="5176177"/>
          </a:xfrm>
          <a:prstGeom prst="rect">
            <a:avLst/>
          </a:prstGeom>
          <a:noFill/>
          <a:ln w="9525">
            <a:noFill/>
            <a:miter lim="800000"/>
            <a:headEnd/>
            <a:tailEnd/>
          </a:ln>
        </p:spPr>
      </p:pic>
    </p:spTree>
    <p:extLst>
      <p:ext uri="{BB962C8B-B14F-4D97-AF65-F5344CB8AC3E}">
        <p14:creationId xmlns:p14="http://schemas.microsoft.com/office/powerpoint/2010/main" val="394169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52617"/>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Production of EM Waves</a:t>
            </a:r>
          </a:p>
        </p:txBody>
      </p:sp>
      <p:sp>
        <p:nvSpPr>
          <p:cNvPr id="3" name="Content Placeholder 2"/>
          <p:cNvSpPr>
            <a:spLocks noGrp="1"/>
          </p:cNvSpPr>
          <p:nvPr>
            <p:ph idx="1"/>
          </p:nvPr>
        </p:nvSpPr>
        <p:spPr>
          <a:xfrm>
            <a:off x="327259" y="1665172"/>
            <a:ext cx="11405937" cy="4860756"/>
          </a:xfrm>
        </p:spPr>
        <p:txBody>
          <a:bodyPr>
            <a:normAutofit/>
          </a:bodyPr>
          <a:lstStyle/>
          <a:p>
            <a:pPr>
              <a:spcBef>
                <a:spcPts val="2400"/>
              </a:spcBef>
              <a:buClr>
                <a:srgbClr val="FF99FF"/>
              </a:buClr>
            </a:pPr>
            <a:r>
              <a:rPr lang="en-AU" sz="3200" dirty="0">
                <a:solidFill>
                  <a:schemeClr val="accent5">
                    <a:lumMod val="40000"/>
                    <a:lumOff val="60000"/>
                  </a:schemeClr>
                </a:solidFill>
                <a:latin typeface="Corbel" panose="020B0503020204020204" pitchFamily="34" charset="0"/>
              </a:rPr>
              <a:t>Accelerating a particle with a charge produces a changing electric field. </a:t>
            </a:r>
          </a:p>
          <a:p>
            <a:pPr>
              <a:spcBef>
                <a:spcPts val="2400"/>
              </a:spcBef>
              <a:buClr>
                <a:srgbClr val="FF99FF"/>
              </a:buClr>
            </a:pPr>
            <a:r>
              <a:rPr lang="en-AU" sz="3200" dirty="0">
                <a:solidFill>
                  <a:schemeClr val="accent5">
                    <a:lumMod val="40000"/>
                    <a:lumOff val="60000"/>
                  </a:schemeClr>
                </a:solidFill>
                <a:latin typeface="Corbel" panose="020B0503020204020204" pitchFamily="34" charset="0"/>
              </a:rPr>
              <a:t>This changing electric field produces a changing magnetic field and the changing magnetic field produces a changing electric fields.  </a:t>
            </a:r>
          </a:p>
          <a:p>
            <a:pPr>
              <a:spcBef>
                <a:spcPts val="2400"/>
              </a:spcBef>
              <a:buClr>
                <a:srgbClr val="FF99FF"/>
              </a:buClr>
            </a:pPr>
            <a:r>
              <a:rPr lang="en-AU" sz="3200" dirty="0">
                <a:solidFill>
                  <a:schemeClr val="accent5">
                    <a:lumMod val="40000"/>
                    <a:lumOff val="60000"/>
                  </a:schemeClr>
                </a:solidFill>
                <a:latin typeface="Corbel" panose="020B0503020204020204" pitchFamily="34" charset="0"/>
              </a:rPr>
              <a:t>This interplay between these induced electric and magnetic fields leads to propagating electromagnetic waves.  </a:t>
            </a:r>
          </a:p>
        </p:txBody>
      </p:sp>
    </p:spTree>
    <p:extLst>
      <p:ext uri="{BB962C8B-B14F-4D97-AF65-F5344CB8AC3E}">
        <p14:creationId xmlns:p14="http://schemas.microsoft.com/office/powerpoint/2010/main" val="28208527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04825"/>
            <a:ext cx="8229600" cy="1143000"/>
          </a:xfrm>
        </p:spPr>
        <p:txBody>
          <a:bodyPr>
            <a:noAutofit/>
          </a:bodyPr>
          <a:lstStyle/>
          <a:p>
            <a:r>
              <a:rPr lang="en-AU" sz="4800" b="1" dirty="0">
                <a:solidFill>
                  <a:schemeClr val="accent6">
                    <a:lumMod val="60000"/>
                    <a:lumOff val="40000"/>
                  </a:schemeClr>
                </a:solidFill>
                <a:latin typeface="Corbel" panose="020B0503020204020204" pitchFamily="34" charset="0"/>
              </a:rPr>
              <a:t>Light Sources</a:t>
            </a:r>
            <a:endParaRPr lang="en-AU" sz="3600" b="1" dirty="0">
              <a:solidFill>
                <a:schemeClr val="accent6">
                  <a:lumMod val="60000"/>
                  <a:lumOff val="40000"/>
                </a:schemeClr>
              </a:solidFill>
              <a:latin typeface="Corbel" panose="020B0503020204020204" pitchFamily="34" charset="0"/>
            </a:endParaRPr>
          </a:p>
        </p:txBody>
      </p:sp>
      <p:pic>
        <p:nvPicPr>
          <p:cNvPr id="4" name="irc_mi" descr="http://www.ucolick.org/%7Ebolte/AY4_00/week2/emission_spectra.gif"/>
          <p:cNvPicPr/>
          <p:nvPr/>
        </p:nvPicPr>
        <p:blipFill>
          <a:blip r:embed="rId2"/>
          <a:srcRect/>
          <a:stretch>
            <a:fillRect/>
          </a:stretch>
        </p:blipFill>
        <p:spPr bwMode="auto">
          <a:xfrm>
            <a:off x="542925" y="1504950"/>
            <a:ext cx="10534649" cy="5235170"/>
          </a:xfrm>
          <a:prstGeom prst="rect">
            <a:avLst/>
          </a:prstGeom>
          <a:solidFill>
            <a:schemeClr val="tx1"/>
          </a:solidFill>
          <a:ln w="9525">
            <a:noFill/>
            <a:miter lim="800000"/>
            <a:headEnd/>
            <a:tailEnd/>
          </a:ln>
        </p:spPr>
      </p:pic>
    </p:spTree>
    <p:extLst>
      <p:ext uri="{BB962C8B-B14F-4D97-AF65-F5344CB8AC3E}">
        <p14:creationId xmlns:p14="http://schemas.microsoft.com/office/powerpoint/2010/main" val="24987882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495300"/>
            <a:ext cx="9144000" cy="1143000"/>
          </a:xfrm>
        </p:spPr>
        <p:txBody>
          <a:bodyPr/>
          <a:lstStyle/>
          <a:p>
            <a:r>
              <a:rPr lang="en-AU" sz="4800" b="1" dirty="0">
                <a:solidFill>
                  <a:schemeClr val="accent6">
                    <a:lumMod val="60000"/>
                    <a:lumOff val="40000"/>
                  </a:schemeClr>
                </a:solidFill>
                <a:latin typeface="Corbel" panose="020B0503020204020204" pitchFamily="34" charset="0"/>
              </a:rPr>
              <a:t>Overview</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161925" y="1712208"/>
            <a:ext cx="11801475" cy="5101168"/>
          </a:xfrm>
        </p:spPr>
        <p:txBody>
          <a:bodyPr rtlCol="0">
            <a:noAutofit/>
          </a:bodyPr>
          <a:lstStyle/>
          <a:p>
            <a:pPr marL="0" indent="0">
              <a:buNone/>
            </a:pPr>
            <a:r>
              <a:rPr lang="en-AU" sz="3200" b="1" u="sng" dirty="0">
                <a:solidFill>
                  <a:schemeClr val="accent5">
                    <a:lumMod val="40000"/>
                    <a:lumOff val="60000"/>
                  </a:schemeClr>
                </a:solidFill>
                <a:latin typeface="Corbel" panose="020B0503020204020204" pitchFamily="34" charset="0"/>
              </a:rPr>
              <a:t>Absorption Spectra</a:t>
            </a:r>
          </a:p>
          <a:p>
            <a:pPr>
              <a:tabLst>
                <a:tab pos="271463" algn="l"/>
              </a:tabLst>
            </a:pPr>
            <a:r>
              <a:rPr lang="en-AU" sz="3200" dirty="0">
                <a:solidFill>
                  <a:schemeClr val="accent5">
                    <a:lumMod val="40000"/>
                    <a:lumOff val="60000"/>
                  </a:schemeClr>
                </a:solidFill>
                <a:latin typeface="Corbel" panose="020B0503020204020204" pitchFamily="34" charset="0"/>
              </a:rPr>
              <a:t>Line absorption – white light is passed through a vapour or gas resulting in the photons of the frequencies corresponding to the line emission spectrum of that gas being absorbed by the gas. All the other frequencies pass through.</a:t>
            </a:r>
          </a:p>
          <a:p>
            <a:pPr>
              <a:tabLst>
                <a:tab pos="271463" algn="l"/>
              </a:tabLst>
            </a:pPr>
            <a:endParaRPr lang="en-AU" sz="3200" dirty="0">
              <a:solidFill>
                <a:schemeClr val="accent5">
                  <a:lumMod val="40000"/>
                  <a:lumOff val="60000"/>
                </a:schemeClr>
              </a:solidFill>
              <a:latin typeface="Corbel" panose="020B0503020204020204" pitchFamily="34" charset="0"/>
            </a:endParaRPr>
          </a:p>
          <a:p>
            <a:pPr>
              <a:tabLst>
                <a:tab pos="271463" algn="l"/>
              </a:tabLst>
            </a:pPr>
            <a:r>
              <a:rPr lang="en-AU" sz="3200" dirty="0">
                <a:solidFill>
                  <a:schemeClr val="accent5">
                    <a:lumMod val="40000"/>
                    <a:lumOff val="60000"/>
                  </a:schemeClr>
                </a:solidFill>
                <a:latin typeface="Corbel" panose="020B0503020204020204" pitchFamily="34" charset="0"/>
              </a:rPr>
              <a:t>Band absorption – similar to line absorption, except the light passes through coloured glass or coloured liquid.</a:t>
            </a:r>
          </a:p>
          <a:p>
            <a:pPr marL="0" indent="0">
              <a:buNone/>
              <a:tabLst>
                <a:tab pos="534988" algn="l"/>
              </a:tabLst>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11062467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14350"/>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Spectra</a:t>
            </a:r>
            <a:endParaRPr lang="en-AU" sz="3600" b="1" dirty="0">
              <a:solidFill>
                <a:schemeClr val="accent6">
                  <a:lumMod val="60000"/>
                  <a:lumOff val="40000"/>
                </a:schemeClr>
              </a:solidFill>
              <a:latin typeface="Corbel" panose="020B0503020204020204" pitchFamily="34" charset="0"/>
            </a:endParaRPr>
          </a:p>
        </p:txBody>
      </p:sp>
      <p:pic>
        <p:nvPicPr>
          <p:cNvPr id="6" name="irc_mi" descr="http://www.uni.edu/morgans/astro/course/Notes/section1/absemm.jpg"/>
          <p:cNvPicPr/>
          <p:nvPr/>
        </p:nvPicPr>
        <p:blipFill>
          <a:blip r:embed="rId2"/>
          <a:srcRect/>
          <a:stretch>
            <a:fillRect/>
          </a:stretch>
        </p:blipFill>
        <p:spPr bwMode="auto">
          <a:xfrm>
            <a:off x="533400" y="1575842"/>
            <a:ext cx="11239500" cy="5112568"/>
          </a:xfrm>
          <a:prstGeom prst="rect">
            <a:avLst/>
          </a:prstGeom>
          <a:noFill/>
          <a:ln w="9525">
            <a:noFill/>
            <a:miter lim="800000"/>
            <a:headEnd/>
            <a:tailEnd/>
          </a:ln>
        </p:spPr>
      </p:pic>
    </p:spTree>
    <p:extLst>
      <p:ext uri="{BB962C8B-B14F-4D97-AF65-F5344CB8AC3E}">
        <p14:creationId xmlns:p14="http://schemas.microsoft.com/office/powerpoint/2010/main" val="9731034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23875"/>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Spectra</a:t>
            </a:r>
            <a:endParaRPr lang="en-AU" sz="3600" b="1" dirty="0">
              <a:solidFill>
                <a:schemeClr val="accent6">
                  <a:lumMod val="60000"/>
                  <a:lumOff val="40000"/>
                </a:schemeClr>
              </a:solidFill>
              <a:latin typeface="Corbel" panose="020B0503020204020204" pitchFamily="34" charset="0"/>
            </a:endParaRPr>
          </a:p>
        </p:txBody>
      </p:sp>
      <p:pic>
        <p:nvPicPr>
          <p:cNvPr id="7" name="irc_mi" descr="http://ircamera.as.arizona.edu/astr_250/images/spectra.jpg"/>
          <p:cNvPicPr/>
          <p:nvPr/>
        </p:nvPicPr>
        <p:blipFill>
          <a:blip r:embed="rId2"/>
          <a:srcRect/>
          <a:stretch>
            <a:fillRect/>
          </a:stretch>
        </p:blipFill>
        <p:spPr bwMode="auto">
          <a:xfrm>
            <a:off x="1809750" y="4429125"/>
            <a:ext cx="7934325" cy="2428875"/>
          </a:xfrm>
          <a:prstGeom prst="rect">
            <a:avLst/>
          </a:prstGeom>
          <a:noFill/>
          <a:ln w="9525">
            <a:noFill/>
            <a:miter lim="800000"/>
            <a:headEnd/>
            <a:tailEnd/>
          </a:ln>
        </p:spPr>
      </p:pic>
      <p:pic>
        <p:nvPicPr>
          <p:cNvPr id="5" name="irc_mi" descr="http://www.astronomynotes.com/light/discretbc.gif"/>
          <p:cNvPicPr/>
          <p:nvPr/>
        </p:nvPicPr>
        <p:blipFill>
          <a:blip r:embed="rId3"/>
          <a:srcRect/>
          <a:stretch>
            <a:fillRect/>
          </a:stretch>
        </p:blipFill>
        <p:spPr bwMode="auto">
          <a:xfrm>
            <a:off x="800100" y="89"/>
            <a:ext cx="8143875" cy="4429036"/>
          </a:xfrm>
          <a:prstGeom prst="rect">
            <a:avLst/>
          </a:prstGeom>
          <a:noFill/>
          <a:ln w="9525">
            <a:noFill/>
            <a:miter lim="800000"/>
            <a:headEnd/>
            <a:tailEnd/>
          </a:ln>
        </p:spPr>
      </p:pic>
    </p:spTree>
    <p:extLst>
      <p:ext uri="{BB962C8B-B14F-4D97-AF65-F5344CB8AC3E}">
        <p14:creationId xmlns:p14="http://schemas.microsoft.com/office/powerpoint/2010/main" val="2008344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14350"/>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Spectra</a:t>
            </a:r>
            <a:endParaRPr lang="en-AU" sz="3600" b="1" dirty="0">
              <a:solidFill>
                <a:schemeClr val="accent6">
                  <a:lumMod val="60000"/>
                  <a:lumOff val="40000"/>
                </a:schemeClr>
              </a:solidFill>
              <a:latin typeface="Corbel" panose="020B0503020204020204" pitchFamily="34" charset="0"/>
            </a:endParaRPr>
          </a:p>
        </p:txBody>
      </p:sp>
      <p:pic>
        <p:nvPicPr>
          <p:cNvPr id="4" name="irc_mi" descr="http://www.physics.sjsu.edu/tomley/ObjectSpectra/RGB%20Spectra%5Cmercury.jpg"/>
          <p:cNvPicPr/>
          <p:nvPr/>
        </p:nvPicPr>
        <p:blipFill>
          <a:blip r:embed="rId2"/>
          <a:srcRect/>
          <a:stretch>
            <a:fillRect/>
          </a:stretch>
        </p:blipFill>
        <p:spPr bwMode="auto">
          <a:xfrm>
            <a:off x="1882775" y="1397148"/>
            <a:ext cx="8204200" cy="5289401"/>
          </a:xfrm>
          <a:prstGeom prst="rect">
            <a:avLst/>
          </a:prstGeom>
          <a:noFill/>
          <a:ln w="9525">
            <a:noFill/>
            <a:miter lim="800000"/>
            <a:headEnd/>
            <a:tailEnd/>
          </a:ln>
        </p:spPr>
      </p:pic>
    </p:spTree>
    <p:extLst>
      <p:ext uri="{BB962C8B-B14F-4D97-AF65-F5344CB8AC3E}">
        <p14:creationId xmlns:p14="http://schemas.microsoft.com/office/powerpoint/2010/main" val="3478254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rsmorrittscience.weebly.com/uploads/1/4/1/0/14101906/7779725_or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558869"/>
            <a:ext cx="12315825" cy="818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7697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52450"/>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Aurora</a:t>
            </a:r>
            <a:r>
              <a:rPr lang="en-AU" sz="3600" b="1" dirty="0">
                <a:solidFill>
                  <a:schemeClr val="accent6">
                    <a:lumMod val="60000"/>
                    <a:lumOff val="40000"/>
                  </a:schemeClr>
                </a:solidFill>
                <a:latin typeface="Corbel" panose="020B0503020204020204" pitchFamily="34" charset="0"/>
              </a:rPr>
              <a:t> </a:t>
            </a:r>
            <a:r>
              <a:rPr lang="en-AU" sz="4800" b="1" dirty="0">
                <a:solidFill>
                  <a:schemeClr val="accent6">
                    <a:lumMod val="60000"/>
                    <a:lumOff val="40000"/>
                  </a:schemeClr>
                </a:solidFill>
                <a:latin typeface="Corbel" panose="020B0503020204020204" pitchFamily="34" charset="0"/>
              </a:rPr>
              <a:t>Borealis</a:t>
            </a:r>
            <a:endParaRPr lang="en-AU" sz="3600" b="1" dirty="0">
              <a:solidFill>
                <a:schemeClr val="accent6">
                  <a:lumMod val="60000"/>
                  <a:lumOff val="40000"/>
                </a:schemeClr>
              </a:solidFill>
              <a:latin typeface="Corbel" panose="020B0503020204020204" pitchFamily="34" charset="0"/>
            </a:endParaRPr>
          </a:p>
        </p:txBody>
      </p:sp>
      <p:pic>
        <p:nvPicPr>
          <p:cNvPr id="4" name="irc_mi" descr="http://www.windows2universe.org/earth/Magnetosphere/aurora/images/atom_oxygen_emit_spect_aurora_1.jpg"/>
          <p:cNvPicPr/>
          <p:nvPr/>
        </p:nvPicPr>
        <p:blipFill>
          <a:blip r:embed="rId2"/>
          <a:srcRect/>
          <a:stretch>
            <a:fillRect/>
          </a:stretch>
        </p:blipFill>
        <p:spPr bwMode="auto">
          <a:xfrm>
            <a:off x="1338114" y="1398388"/>
            <a:ext cx="9272736" cy="5726312"/>
          </a:xfrm>
          <a:prstGeom prst="rect">
            <a:avLst/>
          </a:prstGeom>
          <a:noFill/>
          <a:ln w="9525">
            <a:noFill/>
            <a:miter lim="800000"/>
            <a:headEnd/>
            <a:tailEnd/>
          </a:ln>
        </p:spPr>
      </p:pic>
    </p:spTree>
    <p:extLst>
      <p:ext uri="{BB962C8B-B14F-4D97-AF65-F5344CB8AC3E}">
        <p14:creationId xmlns:p14="http://schemas.microsoft.com/office/powerpoint/2010/main" val="35883871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04825"/>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Light Sources</a:t>
            </a:r>
            <a:endParaRPr lang="en-AU" sz="3600" b="1" dirty="0">
              <a:solidFill>
                <a:schemeClr val="accent6">
                  <a:lumMod val="60000"/>
                  <a:lumOff val="40000"/>
                </a:schemeClr>
              </a:solidFill>
              <a:latin typeface="Corbel" panose="020B0503020204020204" pitchFamily="34" charset="0"/>
            </a:endParaRPr>
          </a:p>
        </p:txBody>
      </p:sp>
      <p:pic>
        <p:nvPicPr>
          <p:cNvPr id="5" name="irc_mi" descr="http://www.olympusmicro.com/primer/lightandcolor/images/lightsourcesfigure3.jpg"/>
          <p:cNvPicPr/>
          <p:nvPr/>
        </p:nvPicPr>
        <p:blipFill>
          <a:blip r:embed="rId2"/>
          <a:srcRect/>
          <a:stretch>
            <a:fillRect/>
          </a:stretch>
        </p:blipFill>
        <p:spPr bwMode="auto">
          <a:xfrm>
            <a:off x="0" y="1076325"/>
            <a:ext cx="7553325" cy="5762625"/>
          </a:xfrm>
          <a:prstGeom prst="rect">
            <a:avLst/>
          </a:prstGeom>
          <a:noFill/>
          <a:ln w="9525">
            <a:noFill/>
            <a:miter lim="800000"/>
            <a:headEnd/>
            <a:tailEnd/>
          </a:ln>
        </p:spPr>
      </p:pic>
    </p:spTree>
    <p:extLst>
      <p:ext uri="{BB962C8B-B14F-4D97-AF65-F5344CB8AC3E}">
        <p14:creationId xmlns:p14="http://schemas.microsoft.com/office/powerpoint/2010/main" val="16415813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12192001" cy="1143000"/>
          </a:xfrm>
        </p:spPr>
        <p:txBody>
          <a:bodyPr>
            <a:normAutofit fontScale="90000"/>
          </a:bodyPr>
          <a:lstStyle/>
          <a:p>
            <a:pPr algn="r"/>
            <a:r>
              <a:rPr lang="en-AU" sz="60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1981200" y="1916832"/>
            <a:ext cx="8229600" cy="4752528"/>
          </a:xfrm>
          <a:solidFill>
            <a:schemeClr val="accent1">
              <a:alpha val="50000"/>
            </a:schemeClr>
          </a:solidFill>
        </p:spPr>
        <p:txBody>
          <a:bodyPr/>
          <a:lstStyle/>
          <a:p>
            <a:pPr marL="0" indent="0">
              <a:buNone/>
            </a:pPr>
            <a:r>
              <a:rPr lang="en-AU" sz="2800" b="1" u="sng" dirty="0">
                <a:latin typeface="Arial" pitchFamily="34" charset="0"/>
                <a:cs typeface="Arial" pitchFamily="34" charset="0"/>
              </a:rPr>
              <a:t>Context:</a:t>
            </a:r>
            <a:r>
              <a:rPr lang="en-AU" sz="2800" dirty="0">
                <a:latin typeface="Arial" pitchFamily="34" charset="0"/>
                <a:cs typeface="Arial" pitchFamily="34" charset="0"/>
              </a:rPr>
              <a:t> How is this content used to better society?</a:t>
            </a: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6" name="TextBox 5"/>
          <p:cNvSpPr txBox="1"/>
          <p:nvPr/>
        </p:nvSpPr>
        <p:spPr>
          <a:xfrm>
            <a:off x="2243573" y="2908102"/>
            <a:ext cx="7704855" cy="2246769"/>
          </a:xfrm>
          <a:prstGeom prst="rect">
            <a:avLst/>
          </a:prstGeom>
          <a:noFill/>
        </p:spPr>
        <p:txBody>
          <a:bodyPr wrap="square" rtlCol="0">
            <a:spAutoFit/>
          </a:bodyPr>
          <a:lstStyle/>
          <a:p>
            <a:r>
              <a:rPr lang="en-AU" sz="2800" dirty="0">
                <a:latin typeface="Arial" pitchFamily="34" charset="0"/>
                <a:cs typeface="Arial" pitchFamily="34" charset="0"/>
              </a:rPr>
              <a:t>The different behaviours of light particles can be manipulated to suit a variety of modern technological advances. By improving our understanding of this phenomena we can improve on this technology.</a:t>
            </a:r>
          </a:p>
        </p:txBody>
      </p:sp>
    </p:spTree>
    <p:extLst>
      <p:ext uri="{BB962C8B-B14F-4D97-AF65-F5344CB8AC3E}">
        <p14:creationId xmlns:p14="http://schemas.microsoft.com/office/powerpoint/2010/main" val="89133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1981200" y="1984607"/>
            <a:ext cx="8229600" cy="4756761"/>
          </a:xfrm>
          <a:solidFill>
            <a:schemeClr val="accent1">
              <a:alpha val="50000"/>
            </a:schemeClr>
          </a:solidFill>
        </p:spPr>
        <p:txBody>
          <a:bodyPr/>
          <a:lstStyle/>
          <a:p>
            <a:pPr marL="0" indent="0">
              <a:buNone/>
            </a:pPr>
            <a:r>
              <a:rPr lang="en-AU" sz="2800" b="1" u="sng" dirty="0">
                <a:latin typeface="Arial" pitchFamily="34" charset="0"/>
                <a:cs typeface="Arial" pitchFamily="34" charset="0"/>
              </a:rPr>
              <a:t>Key Words</a:t>
            </a: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8" name="TextBox 7"/>
          <p:cNvSpPr txBox="1"/>
          <p:nvPr/>
        </p:nvSpPr>
        <p:spPr>
          <a:xfrm>
            <a:off x="2279577" y="2581488"/>
            <a:ext cx="7344816" cy="1815882"/>
          </a:xfrm>
          <a:prstGeom prst="rect">
            <a:avLst/>
          </a:prstGeom>
          <a:noFill/>
        </p:spPr>
        <p:txBody>
          <a:bodyPr wrap="square" rtlCol="0">
            <a:spAutoFit/>
          </a:bodyPr>
          <a:lstStyle/>
          <a:p>
            <a:r>
              <a:rPr lang="en-AU" sz="2800" dirty="0">
                <a:latin typeface="Arial" pitchFamily="34" charset="0"/>
                <a:cs typeface="Arial" pitchFamily="34" charset="0"/>
              </a:rPr>
              <a:t>Duality</a:t>
            </a:r>
          </a:p>
          <a:p>
            <a:r>
              <a:rPr lang="en-AU" sz="2800" dirty="0">
                <a:latin typeface="Arial" pitchFamily="34" charset="0"/>
                <a:cs typeface="Arial" pitchFamily="34" charset="0"/>
              </a:rPr>
              <a:t>Emission Spectrum</a:t>
            </a:r>
          </a:p>
          <a:p>
            <a:r>
              <a:rPr lang="en-AU" sz="2800" dirty="0">
                <a:latin typeface="Arial" pitchFamily="34" charset="0"/>
                <a:cs typeface="Arial" pitchFamily="34" charset="0"/>
              </a:rPr>
              <a:t>Absorption Spectrum</a:t>
            </a:r>
          </a:p>
          <a:p>
            <a:r>
              <a:rPr lang="en-AU" sz="2800" dirty="0">
                <a:latin typeface="Arial" pitchFamily="34" charset="0"/>
                <a:cs typeface="Arial" pitchFamily="34" charset="0"/>
              </a:rPr>
              <a:t>Energy States</a:t>
            </a:r>
          </a:p>
        </p:txBody>
      </p:sp>
      <p:sp>
        <p:nvSpPr>
          <p:cNvPr id="5"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296878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42992"/>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Transmission ANTENNAS</a:t>
            </a:r>
          </a:p>
        </p:txBody>
      </p:sp>
      <p:sp>
        <p:nvSpPr>
          <p:cNvPr id="3" name="Content Placeholder 2"/>
          <p:cNvSpPr>
            <a:spLocks noGrp="1"/>
          </p:cNvSpPr>
          <p:nvPr>
            <p:ph idx="1"/>
          </p:nvPr>
        </p:nvSpPr>
        <p:spPr>
          <a:xfrm>
            <a:off x="1013050" y="1982808"/>
            <a:ext cx="10820400" cy="3715348"/>
          </a:xfrm>
        </p:spPr>
        <p:txBody>
          <a:bodyPr>
            <a:noAutofit/>
          </a:bodyPr>
          <a:lstStyle/>
          <a:p>
            <a:pPr marL="0" indent="0">
              <a:buNone/>
            </a:pPr>
            <a:r>
              <a:rPr lang="en-AU" sz="3200" b="1" dirty="0">
                <a:solidFill>
                  <a:schemeClr val="accent5">
                    <a:lumMod val="40000"/>
                    <a:lumOff val="60000"/>
                  </a:schemeClr>
                </a:solidFill>
                <a:latin typeface="Corbel" panose="020B0503020204020204" pitchFamily="34" charset="0"/>
              </a:rPr>
              <a:t>Two types</a:t>
            </a: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      Electric Field Antenna                Magnetic Field Antenna</a:t>
            </a:r>
          </a:p>
          <a:p>
            <a:endParaRPr lang="en-AU" sz="3200" dirty="0">
              <a:solidFill>
                <a:schemeClr val="accent5">
                  <a:lumMod val="40000"/>
                  <a:lumOff val="60000"/>
                </a:schemeClr>
              </a:solidFill>
              <a:latin typeface="Corbel" panose="020B0503020204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038" y="2868382"/>
            <a:ext cx="4582943" cy="24701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314" y="2867627"/>
            <a:ext cx="3848763" cy="2459669"/>
          </a:xfrm>
          <a:prstGeom prst="rect">
            <a:avLst/>
          </a:prstGeom>
        </p:spPr>
      </p:pic>
    </p:spTree>
    <p:extLst>
      <p:ext uri="{BB962C8B-B14F-4D97-AF65-F5344CB8AC3E}">
        <p14:creationId xmlns:p14="http://schemas.microsoft.com/office/powerpoint/2010/main" val="34855978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1919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2109901" y="2924945"/>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8.1 -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8.2, page 239-250 and answer </a:t>
            </a:r>
          </a:p>
          <a:p>
            <a:pPr>
              <a:spcAft>
                <a:spcPts val="1200"/>
              </a:spcAft>
            </a:pPr>
            <a:r>
              <a:rPr lang="en-AU" sz="2800" dirty="0">
                <a:latin typeface="Arial" pitchFamily="34" charset="0"/>
                <a:cs typeface="Arial" pitchFamily="34" charset="0"/>
              </a:rPr>
              <a:t>	Q1 &amp; Q2 Set 8.2</a:t>
            </a:r>
          </a:p>
          <a:p>
            <a:pPr>
              <a:spcAft>
                <a:spcPts val="1200"/>
              </a:spcAft>
            </a:pPr>
            <a:r>
              <a:rPr lang="en-AU" sz="2800" dirty="0">
                <a:latin typeface="Arial" pitchFamily="34" charset="0"/>
                <a:cs typeface="Arial" pitchFamily="34" charset="0"/>
              </a:rPr>
              <a:t>     by next lesson.</a:t>
            </a:r>
          </a:p>
        </p:txBody>
      </p:sp>
      <p:sp>
        <p:nvSpPr>
          <p:cNvPr id="7"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34627207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9957" y="285750"/>
            <a:ext cx="8229600" cy="1143000"/>
          </a:xfrm>
        </p:spPr>
        <p:txBody>
          <a:bodyPr/>
          <a:lstStyle/>
          <a:p>
            <a:pPr algn="l"/>
            <a:r>
              <a:rPr lang="en-AU" sz="60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1987331" y="1648170"/>
            <a:ext cx="8229600" cy="5400600"/>
          </a:xfrm>
          <a:solidFill>
            <a:schemeClr val="accent1"/>
          </a:solidFill>
        </p:spPr>
        <p:txBody>
          <a:bodyPr/>
          <a:lstStyle/>
          <a:p>
            <a:pPr>
              <a:buNone/>
            </a:pPr>
            <a:r>
              <a:rPr lang="en-AU" sz="2800" dirty="0">
                <a:latin typeface="Arial" pitchFamily="34" charset="0"/>
                <a:cs typeface="Arial" pitchFamily="34" charset="0"/>
              </a:rPr>
              <a:t>Set up the </a:t>
            </a:r>
            <a:r>
              <a:rPr lang="en-AU" sz="2800" b="1" u="sng" dirty="0">
                <a:latin typeface="Arial" pitchFamily="34" charset="0"/>
                <a:cs typeface="Arial" pitchFamily="34" charset="0"/>
              </a:rPr>
              <a:t>first</a:t>
            </a:r>
            <a:r>
              <a:rPr lang="en-AU" sz="28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p>
          <a:p>
            <a:pPr>
              <a:buFont typeface="Arial" pitchFamily="34" charset="0"/>
              <a:buChar char="•"/>
            </a:pPr>
            <a:endParaRPr lang="en-AU" sz="2800" dirty="0"/>
          </a:p>
        </p:txBody>
      </p:sp>
      <p:grpSp>
        <p:nvGrpSpPr>
          <p:cNvPr id="8" name="Group 7"/>
          <p:cNvGrpSpPr/>
          <p:nvPr/>
        </p:nvGrpSpPr>
        <p:grpSpPr>
          <a:xfrm>
            <a:off x="1991544" y="3120672"/>
            <a:ext cx="8280920" cy="6008586"/>
            <a:chOff x="971600" y="2276872"/>
            <a:chExt cx="7046046" cy="5112568"/>
          </a:xfrm>
        </p:grpSpPr>
        <p:grpSp>
          <p:nvGrpSpPr>
            <p:cNvPr id="9" name="Group 8"/>
            <p:cNvGrpSpPr/>
            <p:nvPr/>
          </p:nvGrpSpPr>
          <p:grpSpPr>
            <a:xfrm>
              <a:off x="971600" y="2276872"/>
              <a:ext cx="7046046" cy="5112568"/>
              <a:chOff x="971600" y="2276872"/>
              <a:chExt cx="7046046"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971600" y="2297589"/>
                <a:ext cx="7046046" cy="2359576"/>
                <a:chOff x="971600" y="1361485"/>
                <a:chExt cx="7046046" cy="2359576"/>
              </a:xfrm>
            </p:grpSpPr>
            <p:sp>
              <p:nvSpPr>
                <p:cNvPr id="13" name="TextBox 12"/>
                <p:cNvSpPr txBox="1"/>
                <p:nvPr/>
              </p:nvSpPr>
              <p:spPr>
                <a:xfrm>
                  <a:off x="971600" y="1361485"/>
                  <a:ext cx="5184576" cy="707076"/>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971600" y="2385473"/>
                  <a:ext cx="5155404" cy="1335588"/>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156176" y="1361485"/>
                  <a:ext cx="1861470" cy="2345909"/>
                </a:xfrm>
                <a:prstGeom prst="rect">
                  <a:avLst/>
                </a:prstGeom>
                <a:noFill/>
                <a:ln>
                  <a:noFill/>
                </a:ln>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1991544"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991544" y="3120672"/>
            <a:ext cx="8208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200456"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84757" y="3120674"/>
            <a:ext cx="0" cy="27813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072138" y="5902070"/>
            <a:ext cx="21156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991545" y="4356666"/>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991545" y="5902070"/>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6740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045522"/>
            <a:ext cx="9448800" cy="1825096"/>
          </a:xfrm>
        </p:spPr>
        <p:txBody>
          <a:bodyPr>
            <a:normAutofit/>
          </a:bodyPr>
          <a:lstStyle/>
          <a:p>
            <a:r>
              <a:rPr lang="en-AU" sz="6600" dirty="0"/>
              <a:t>De Broglie</a:t>
            </a:r>
          </a:p>
        </p:txBody>
      </p:sp>
      <p:sp>
        <p:nvSpPr>
          <p:cNvPr id="3" name="Subtitle 2"/>
          <p:cNvSpPr>
            <a:spLocks noGrp="1"/>
          </p:cNvSpPr>
          <p:nvPr>
            <p:ph type="subTitle" idx="1"/>
          </p:nvPr>
        </p:nvSpPr>
        <p:spPr>
          <a:xfrm>
            <a:off x="1371600" y="2874318"/>
            <a:ext cx="9448800" cy="1697680"/>
          </a:xfrm>
        </p:spPr>
        <p:txBody>
          <a:bodyPr>
            <a:normAutofit/>
          </a:bodyPr>
          <a:lstStyle/>
          <a:p>
            <a:r>
              <a:rPr lang="en-AU" sz="3200" dirty="0"/>
              <a:t>Chapter 8.2</a:t>
            </a:r>
          </a:p>
          <a:p>
            <a:r>
              <a:rPr lang="en-AU" sz="3200" dirty="0"/>
              <a:t>Pages 239 – 250</a:t>
            </a:r>
          </a:p>
        </p:txBody>
      </p:sp>
    </p:spTree>
    <p:extLst>
      <p:ext uri="{BB962C8B-B14F-4D97-AF65-F5344CB8AC3E}">
        <p14:creationId xmlns:p14="http://schemas.microsoft.com/office/powerpoint/2010/main" val="25219588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704850" y="523875"/>
            <a:ext cx="11487150" cy="1143000"/>
          </a:xfrm>
        </p:spPr>
        <p:txBody>
          <a:bodyPr>
            <a:noAutofit/>
          </a:bodyPr>
          <a:lstStyle/>
          <a:p>
            <a:r>
              <a:rPr lang="en-AU" sz="4800" b="1" dirty="0">
                <a:solidFill>
                  <a:schemeClr val="accent6">
                    <a:lumMod val="60000"/>
                    <a:lumOff val="40000"/>
                  </a:schemeClr>
                </a:solidFill>
                <a:latin typeface="Corbel" panose="020B0503020204020204" pitchFamily="34" charset="0"/>
              </a:rPr>
              <a:t>Models of the Atom</a:t>
            </a:r>
            <a:endParaRPr lang="en-AU"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81000" y="1447799"/>
            <a:ext cx="8963025" cy="1447801"/>
          </a:xfrm>
          <a:solidFill>
            <a:schemeClr val="bg1">
              <a:lumMod val="85000"/>
              <a:lumOff val="15000"/>
            </a:schemeClr>
          </a:solidFill>
        </p:spPr>
        <p:txBody>
          <a:bodyPr rtlCol="0">
            <a:noAutofit/>
          </a:bodyPr>
          <a:lstStyle/>
          <a:p>
            <a:pPr marL="0" indent="0">
              <a:spcBef>
                <a:spcPts val="600"/>
              </a:spcBef>
              <a:buNone/>
            </a:pPr>
            <a:r>
              <a:rPr lang="en-AU" sz="3200" dirty="0">
                <a:solidFill>
                  <a:schemeClr val="accent5">
                    <a:lumMod val="40000"/>
                    <a:lumOff val="60000"/>
                  </a:schemeClr>
                </a:solidFill>
                <a:latin typeface="Corbel" panose="020B0503020204020204" pitchFamily="34" charset="0"/>
              </a:rPr>
              <a:t>Thomson – “Plum Pudding” analogy</a:t>
            </a:r>
          </a:p>
          <a:p>
            <a:pPr marL="714375" indent="-361950">
              <a:spcBef>
                <a:spcPts val="600"/>
              </a:spcBef>
            </a:pPr>
            <a:r>
              <a:rPr lang="en-AU" sz="2800" dirty="0">
                <a:solidFill>
                  <a:schemeClr val="accent5">
                    <a:lumMod val="40000"/>
                    <a:lumOff val="60000"/>
                  </a:schemeClr>
                </a:solidFill>
                <a:latin typeface="Corbel" panose="020B0503020204020204" pitchFamily="34" charset="0"/>
              </a:rPr>
              <a:t>Why? As negative charges can be removed from atom. </a:t>
            </a:r>
          </a:p>
          <a:p>
            <a:pPr marL="714375" indent="-361950">
              <a:spcBef>
                <a:spcPts val="600"/>
              </a:spcBef>
            </a:pPr>
            <a:r>
              <a:rPr lang="en-AU" sz="2800" dirty="0">
                <a:solidFill>
                  <a:schemeClr val="accent5">
                    <a:lumMod val="40000"/>
                    <a:lumOff val="60000"/>
                  </a:schemeClr>
                </a:solidFill>
                <a:latin typeface="Corbel" panose="020B0503020204020204" pitchFamily="34" charset="0"/>
              </a:rPr>
              <a:t>Problem: Doesn’t match spectral lines </a:t>
            </a:r>
            <a:endParaRPr lang="en-AU" sz="3200" dirty="0">
              <a:solidFill>
                <a:schemeClr val="accent5">
                  <a:lumMod val="40000"/>
                  <a:lumOff val="60000"/>
                </a:schemeClr>
              </a:solidFill>
              <a:latin typeface="Corbel" panose="020B0503020204020204" pitchFamily="34" charset="0"/>
            </a:endParaRPr>
          </a:p>
          <a:p>
            <a:pPr>
              <a:spcBef>
                <a:spcPts val="600"/>
              </a:spcBef>
            </a:pPr>
            <a:endParaRPr lang="en-AU" sz="3200" dirty="0">
              <a:solidFill>
                <a:schemeClr val="accent5">
                  <a:lumMod val="40000"/>
                  <a:lumOff val="60000"/>
                </a:schemeClr>
              </a:solidFill>
              <a:latin typeface="Corbel" panose="020B0503020204020204" pitchFamily="34" charset="0"/>
            </a:endParaRPr>
          </a:p>
          <a:p>
            <a:pPr marL="0" indent="0">
              <a:spcBef>
                <a:spcPts val="600"/>
              </a:spcBef>
              <a:buNone/>
            </a:pPr>
            <a:endParaRPr lang="en-AU" sz="3200" dirty="0">
              <a:solidFill>
                <a:schemeClr val="accent5">
                  <a:lumMod val="40000"/>
                  <a:lumOff val="60000"/>
                </a:schemeClr>
              </a:solidFill>
              <a:latin typeface="Corbel" panose="020B0503020204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6583" y="1447799"/>
            <a:ext cx="2717767" cy="1448181"/>
          </a:xfrm>
          <a:prstGeom prst="rect">
            <a:avLst/>
          </a:prstGeom>
        </p:spPr>
      </p:pic>
      <p:sp>
        <p:nvSpPr>
          <p:cNvPr id="5" name="Espace réservé du contenu 2"/>
          <p:cNvSpPr txBox="1">
            <a:spLocks/>
          </p:cNvSpPr>
          <p:nvPr/>
        </p:nvSpPr>
        <p:spPr>
          <a:xfrm>
            <a:off x="381000" y="4769373"/>
            <a:ext cx="7667625" cy="1448181"/>
          </a:xfrm>
          <a:prstGeom prst="rect">
            <a:avLst/>
          </a:prstGeom>
          <a:solidFill>
            <a:schemeClr val="bg1">
              <a:lumMod val="85000"/>
              <a:lumOff val="1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spcBef>
                <a:spcPts val="420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Bohr – fixed energy levels </a:t>
            </a:r>
          </a:p>
          <a:p>
            <a:pPr marL="714375" indent="-361950">
              <a:spcBef>
                <a:spcPts val="600"/>
              </a:spcBef>
            </a:pPr>
            <a:r>
              <a:rPr lang="en-AU" sz="2800" dirty="0">
                <a:solidFill>
                  <a:schemeClr val="accent5">
                    <a:lumMod val="40000"/>
                    <a:lumOff val="60000"/>
                  </a:schemeClr>
                </a:solidFill>
                <a:latin typeface="Corbel" panose="020B0503020204020204" pitchFamily="34" charset="0"/>
              </a:rPr>
              <a:t>Why? Explains spectral lines. </a:t>
            </a:r>
          </a:p>
          <a:p>
            <a:pPr marL="714375" indent="-361950">
              <a:spcBef>
                <a:spcPts val="600"/>
              </a:spcBef>
            </a:pPr>
            <a:r>
              <a:rPr lang="en-AU" sz="2800" dirty="0">
                <a:solidFill>
                  <a:schemeClr val="accent5">
                    <a:lumMod val="40000"/>
                    <a:lumOff val="60000"/>
                  </a:schemeClr>
                </a:solidFill>
                <a:latin typeface="Corbel" panose="020B0503020204020204" pitchFamily="34" charset="0"/>
              </a:rPr>
              <a:t>Problem: No reason for fixed energy levels </a:t>
            </a:r>
          </a:p>
          <a:p>
            <a:pPr>
              <a:spcBef>
                <a:spcPts val="600"/>
              </a:spcBef>
            </a:pPr>
            <a:endParaRPr lang="en-AU" sz="3200" dirty="0">
              <a:solidFill>
                <a:schemeClr val="accent5">
                  <a:lumMod val="40000"/>
                  <a:lumOff val="60000"/>
                </a:schemeClr>
              </a:solidFill>
              <a:latin typeface="Corbel" panose="020B0503020204020204" pitchFamily="34" charset="0"/>
            </a:endParaRPr>
          </a:p>
          <a:p>
            <a:pPr marL="0" indent="0">
              <a:spcBef>
                <a:spcPts val="600"/>
              </a:spcBef>
              <a:buFont typeface="Arial" panose="020B0604020202020204" pitchFamily="34" charset="0"/>
              <a:buNone/>
            </a:pPr>
            <a:endParaRPr lang="en-AU" sz="3200" dirty="0">
              <a:solidFill>
                <a:schemeClr val="accent5">
                  <a:lumMod val="40000"/>
                  <a:lumOff val="60000"/>
                </a:schemeClr>
              </a:solidFill>
              <a:latin typeface="Corbel" panose="020B0503020204020204" pitchFamily="34" charset="0"/>
            </a:endParaRPr>
          </a:p>
        </p:txBody>
      </p:sp>
      <p:sp>
        <p:nvSpPr>
          <p:cNvPr id="6" name="Espace réservé du contenu 2"/>
          <p:cNvSpPr txBox="1">
            <a:spLocks/>
          </p:cNvSpPr>
          <p:nvPr/>
        </p:nvSpPr>
        <p:spPr>
          <a:xfrm>
            <a:off x="2442469" y="3108776"/>
            <a:ext cx="9501881" cy="1447801"/>
          </a:xfrm>
          <a:prstGeom prst="rect">
            <a:avLst/>
          </a:prstGeom>
          <a:solidFill>
            <a:schemeClr val="bg1">
              <a:lumMod val="85000"/>
              <a:lumOff val="1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spcBef>
                <a:spcPts val="420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Rutherford – “Solar System” analogy </a:t>
            </a:r>
          </a:p>
          <a:p>
            <a:pPr marL="714375" indent="-361950">
              <a:spcBef>
                <a:spcPts val="600"/>
              </a:spcBef>
            </a:pPr>
            <a:r>
              <a:rPr lang="en-AU" sz="2800" dirty="0">
                <a:solidFill>
                  <a:schemeClr val="accent5">
                    <a:lumMod val="40000"/>
                    <a:lumOff val="60000"/>
                  </a:schemeClr>
                </a:solidFill>
                <a:latin typeface="Corbel" panose="020B0503020204020204" pitchFamily="34" charset="0"/>
              </a:rPr>
              <a:t>Why? Scattering showed a small, hard core. </a:t>
            </a:r>
          </a:p>
          <a:p>
            <a:pPr marL="714375" indent="-361950">
              <a:spcBef>
                <a:spcPts val="600"/>
              </a:spcBef>
            </a:pPr>
            <a:r>
              <a:rPr lang="en-AU" sz="2800" dirty="0">
                <a:solidFill>
                  <a:schemeClr val="accent5">
                    <a:lumMod val="40000"/>
                    <a:lumOff val="60000"/>
                  </a:schemeClr>
                </a:solidFill>
                <a:latin typeface="Corbel" panose="020B0503020204020204" pitchFamily="34" charset="0"/>
              </a:rPr>
              <a:t>Problem: electrons should spiral into nucleus in ~10</a:t>
            </a:r>
            <a:r>
              <a:rPr lang="en-AU" sz="2800" baseline="30000" dirty="0">
                <a:solidFill>
                  <a:schemeClr val="accent5">
                    <a:lumMod val="40000"/>
                    <a:lumOff val="60000"/>
                  </a:schemeClr>
                </a:solidFill>
                <a:latin typeface="Corbel" panose="020B0503020204020204" pitchFamily="34" charset="0"/>
              </a:rPr>
              <a:t>-11</a:t>
            </a:r>
            <a:r>
              <a:rPr lang="en-AU" sz="2800" dirty="0">
                <a:solidFill>
                  <a:schemeClr val="accent5">
                    <a:lumMod val="40000"/>
                    <a:lumOff val="60000"/>
                  </a:schemeClr>
                </a:solidFill>
                <a:latin typeface="Corbel" panose="020B0503020204020204" pitchFamily="34" charset="0"/>
              </a:rPr>
              <a:t> 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108396"/>
            <a:ext cx="2061468" cy="14481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306" y="4769373"/>
            <a:ext cx="2314469" cy="2015902"/>
          </a:xfrm>
          <a:prstGeom prst="rect">
            <a:avLst/>
          </a:prstGeom>
          <a:solidFill>
            <a:schemeClr val="tx1"/>
          </a:solidFill>
        </p:spPr>
      </p:pic>
    </p:spTree>
    <p:extLst>
      <p:ext uri="{BB962C8B-B14F-4D97-AF65-F5344CB8AC3E}">
        <p14:creationId xmlns:p14="http://schemas.microsoft.com/office/powerpoint/2010/main" val="6186398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704850" y="523875"/>
            <a:ext cx="11487150" cy="1143000"/>
          </a:xfrm>
        </p:spPr>
        <p:txBody>
          <a:bodyPr>
            <a:noAutofit/>
          </a:bodyPr>
          <a:lstStyle/>
          <a:p>
            <a:r>
              <a:rPr lang="en-AU" sz="4800" b="1" dirty="0">
                <a:solidFill>
                  <a:schemeClr val="accent6">
                    <a:lumMod val="60000"/>
                    <a:lumOff val="40000"/>
                  </a:schemeClr>
                </a:solidFill>
                <a:latin typeface="Corbel" panose="020B0503020204020204" pitchFamily="34" charset="0"/>
              </a:rPr>
              <a:t>Bohr Model of the Hydrogen Atom</a:t>
            </a:r>
            <a:endParaRPr lang="en-AU"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52425" y="1785925"/>
            <a:ext cx="11582400" cy="4745503"/>
          </a:xfrm>
        </p:spPr>
        <p:txBody>
          <a:bodyPr rtlCol="0">
            <a:noAutofit/>
          </a:bodyPr>
          <a:lstStyle/>
          <a:p>
            <a:r>
              <a:rPr lang="en-AU" sz="3200" dirty="0">
                <a:solidFill>
                  <a:schemeClr val="accent5">
                    <a:lumMod val="40000"/>
                    <a:lumOff val="60000"/>
                  </a:schemeClr>
                </a:solidFill>
                <a:latin typeface="Corbel" panose="020B0503020204020204" pitchFamily="34" charset="0"/>
              </a:rPr>
              <a:t>Hydrogen atoms are one proton and one electron. </a:t>
            </a:r>
          </a:p>
          <a:p>
            <a:r>
              <a:rPr lang="en-AU" sz="3200" dirty="0">
                <a:solidFill>
                  <a:schemeClr val="accent5">
                    <a:lumMod val="40000"/>
                    <a:lumOff val="60000"/>
                  </a:schemeClr>
                </a:solidFill>
                <a:latin typeface="Corbel" panose="020B0503020204020204" pitchFamily="34" charset="0"/>
              </a:rPr>
              <a:t>Quantum hypothesis – electrons only exist in definite and discrete orbits of a particular energy (known as ground state). However, an electron can move temporarily to a higher orbit if given enough energy.</a:t>
            </a:r>
          </a:p>
          <a:p>
            <a:r>
              <a:rPr lang="en-AU" sz="3200" dirty="0">
                <a:solidFill>
                  <a:schemeClr val="accent5">
                    <a:lumMod val="40000"/>
                    <a:lumOff val="60000"/>
                  </a:schemeClr>
                </a:solidFill>
                <a:latin typeface="Corbel" panose="020B0503020204020204" pitchFamily="34" charset="0"/>
              </a:rPr>
              <a:t>(Quantum – amount of energy each photon contains).</a:t>
            </a:r>
          </a:p>
          <a:p>
            <a:r>
              <a:rPr lang="en-AU" sz="3200" dirty="0">
                <a:solidFill>
                  <a:schemeClr val="accent5">
                    <a:lumMod val="40000"/>
                    <a:lumOff val="60000"/>
                  </a:schemeClr>
                </a:solidFill>
                <a:latin typeface="Corbel" panose="020B0503020204020204" pitchFamily="34" charset="0"/>
              </a:rPr>
              <a:t>Hydrogen energy levels</a:t>
            </a:r>
          </a:p>
          <a:p>
            <a:pPr marL="0" indent="0">
              <a:buNone/>
            </a:pPr>
            <a:r>
              <a:rPr lang="en-AU" sz="3600" b="1" dirty="0">
                <a:solidFill>
                  <a:schemeClr val="accent5">
                    <a:lumMod val="40000"/>
                    <a:lumOff val="60000"/>
                  </a:schemeClr>
                </a:solidFill>
                <a:latin typeface="Corbel" panose="020B0503020204020204" pitchFamily="34" charset="0"/>
              </a:rPr>
              <a:t>                   </a:t>
            </a:r>
            <a:r>
              <a:rPr lang="en-AU" sz="3600" b="1" dirty="0" err="1">
                <a:solidFill>
                  <a:schemeClr val="accent5">
                    <a:lumMod val="40000"/>
                    <a:lumOff val="60000"/>
                  </a:schemeClr>
                </a:solidFill>
                <a:latin typeface="Corbel" panose="020B0503020204020204" pitchFamily="34" charset="0"/>
              </a:rPr>
              <a:t>E</a:t>
            </a:r>
            <a:r>
              <a:rPr lang="en-AU" sz="3600" b="1" baseline="-25000" dirty="0" err="1">
                <a:solidFill>
                  <a:schemeClr val="accent5">
                    <a:lumMod val="40000"/>
                    <a:lumOff val="60000"/>
                  </a:schemeClr>
                </a:solidFill>
                <a:latin typeface="Corbel" panose="020B0503020204020204" pitchFamily="34" charset="0"/>
              </a:rPr>
              <a:t>n</a:t>
            </a:r>
            <a:r>
              <a:rPr lang="en-AU" sz="3600" b="1" dirty="0">
                <a:solidFill>
                  <a:schemeClr val="accent5">
                    <a:lumMod val="40000"/>
                    <a:lumOff val="60000"/>
                  </a:schemeClr>
                </a:solidFill>
                <a:latin typeface="Corbel" panose="020B0503020204020204" pitchFamily="34" charset="0"/>
              </a:rPr>
              <a:t> = </a:t>
            </a:r>
            <a:r>
              <a:rPr lang="en-AU" sz="3600" b="1" u="sng" dirty="0">
                <a:solidFill>
                  <a:schemeClr val="accent5">
                    <a:lumMod val="40000"/>
                    <a:lumOff val="60000"/>
                  </a:schemeClr>
                </a:solidFill>
                <a:latin typeface="Corbel" panose="020B0503020204020204" pitchFamily="34" charset="0"/>
              </a:rPr>
              <a:t>-13.6</a:t>
            </a:r>
          </a:p>
          <a:p>
            <a:pPr marL="0" indent="0">
              <a:buNone/>
            </a:pPr>
            <a:r>
              <a:rPr lang="en-AU" sz="3600" b="1" dirty="0">
                <a:solidFill>
                  <a:schemeClr val="accent5">
                    <a:lumMod val="40000"/>
                    <a:lumOff val="60000"/>
                  </a:schemeClr>
                </a:solidFill>
                <a:latin typeface="Corbel" panose="020B0503020204020204" pitchFamily="34" charset="0"/>
              </a:rPr>
              <a:t>                               n</a:t>
            </a:r>
            <a:r>
              <a:rPr lang="en-AU" sz="3600" b="1" baseline="30000" dirty="0">
                <a:solidFill>
                  <a:schemeClr val="accent5">
                    <a:lumMod val="40000"/>
                    <a:lumOff val="60000"/>
                  </a:schemeClr>
                </a:solidFill>
                <a:latin typeface="Corbel" panose="020B0503020204020204" pitchFamily="34" charset="0"/>
              </a:rPr>
              <a:t>2</a:t>
            </a:r>
            <a:r>
              <a:rPr lang="en-AU" sz="3600" b="1" dirty="0">
                <a:solidFill>
                  <a:schemeClr val="accent5">
                    <a:lumMod val="40000"/>
                    <a:lumOff val="6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rPr>
              <a:t>           where n is the energy level number</a:t>
            </a:r>
          </a:p>
          <a:p>
            <a:pPr marL="0" indent="0">
              <a:buNone/>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27810041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704850" y="523875"/>
            <a:ext cx="11487150" cy="1143000"/>
          </a:xfrm>
        </p:spPr>
        <p:txBody>
          <a:bodyPr>
            <a:noAutofit/>
          </a:bodyPr>
          <a:lstStyle/>
          <a:p>
            <a:r>
              <a:rPr lang="en-AU" sz="4800" b="1" cap="none" dirty="0">
                <a:solidFill>
                  <a:schemeClr val="accent6">
                    <a:lumMod val="60000"/>
                    <a:lumOff val="40000"/>
                  </a:schemeClr>
                </a:solidFill>
                <a:latin typeface="Corbel" panose="020B0503020204020204" pitchFamily="34" charset="0"/>
              </a:rPr>
              <a:t>de</a:t>
            </a:r>
            <a:r>
              <a:rPr lang="en-AU" sz="4800" b="1" dirty="0">
                <a:solidFill>
                  <a:schemeClr val="accent6">
                    <a:lumMod val="60000"/>
                    <a:lumOff val="40000"/>
                  </a:schemeClr>
                </a:solidFill>
                <a:latin typeface="Corbel" panose="020B0503020204020204" pitchFamily="34" charset="0"/>
              </a:rPr>
              <a:t> Broglie Wavelength</a:t>
            </a:r>
            <a:endParaRPr lang="en-AU"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52425" y="1785926"/>
            <a:ext cx="11582400" cy="4538674"/>
          </a:xfrm>
        </p:spPr>
        <p:txBody>
          <a:bodyPr rtlCol="0">
            <a:noAutofit/>
          </a:bodyPr>
          <a:lstStyle/>
          <a:p>
            <a:pPr marL="0" indent="0">
              <a:buNone/>
            </a:pPr>
            <a:r>
              <a:rPr lang="en-AU" sz="3200" dirty="0" err="1">
                <a:solidFill>
                  <a:schemeClr val="accent5">
                    <a:lumMod val="40000"/>
                    <a:lumOff val="60000"/>
                  </a:schemeClr>
                </a:solidFill>
                <a:latin typeface="Corbel" panose="020B0503020204020204" pitchFamily="34" charset="0"/>
              </a:rPr>
              <a:t>deBroglie</a:t>
            </a:r>
            <a:r>
              <a:rPr lang="en-AU" sz="3200" dirty="0">
                <a:solidFill>
                  <a:schemeClr val="accent5">
                    <a:lumMod val="40000"/>
                    <a:lumOff val="60000"/>
                  </a:schemeClr>
                </a:solidFill>
                <a:latin typeface="Corbel" panose="020B0503020204020204" pitchFamily="34" charset="0"/>
              </a:rPr>
              <a:t> suggested: maybe electrons are actually little waves going around the nucleus. </a:t>
            </a:r>
          </a:p>
          <a:p>
            <a:pPr marL="0" indent="0">
              <a:buNone/>
            </a:pPr>
            <a:r>
              <a:rPr lang="en-AU" sz="3200" dirty="0">
                <a:solidFill>
                  <a:schemeClr val="accent5">
                    <a:lumMod val="40000"/>
                    <a:lumOff val="60000"/>
                  </a:schemeClr>
                </a:solidFill>
                <a:latin typeface="Corbel" panose="020B0503020204020204" pitchFamily="34" charset="0"/>
              </a:rPr>
              <a:t>This seems plausible because... </a:t>
            </a:r>
          </a:p>
          <a:p>
            <a:pPr marL="714375" indent="-352425"/>
            <a:r>
              <a:rPr lang="en-AU" sz="3200" dirty="0">
                <a:solidFill>
                  <a:schemeClr val="accent5">
                    <a:lumMod val="40000"/>
                    <a:lumOff val="60000"/>
                  </a:schemeClr>
                </a:solidFill>
                <a:latin typeface="Corbel" panose="020B0503020204020204" pitchFamily="34" charset="0"/>
              </a:rPr>
              <a:t>Standing waves have quantised frequencies, might be related to quantised energies. </a:t>
            </a:r>
          </a:p>
          <a:p>
            <a:pPr marL="714375" indent="-352425"/>
            <a:r>
              <a:rPr lang="en-AU" sz="3200" dirty="0">
                <a:solidFill>
                  <a:schemeClr val="accent5">
                    <a:lumMod val="40000"/>
                    <a:lumOff val="60000"/>
                  </a:schemeClr>
                </a:solidFill>
                <a:latin typeface="Corbel" panose="020B0503020204020204" pitchFamily="34" charset="0"/>
              </a:rPr>
              <a:t>Einstein had shown that light, typically thought of as waves, have particle properties. Might not electrons, typically thought of as particles, have wave properties? </a:t>
            </a:r>
          </a:p>
          <a:p>
            <a:pPr marL="0" indent="0">
              <a:buNone/>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1204427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704850" y="523875"/>
            <a:ext cx="11487150" cy="1143000"/>
          </a:xfrm>
        </p:spPr>
        <p:txBody>
          <a:bodyPr>
            <a:noAutofit/>
          </a:bodyPr>
          <a:lstStyle/>
          <a:p>
            <a:r>
              <a:rPr lang="en-AU" sz="4800" b="1" cap="none" dirty="0">
                <a:solidFill>
                  <a:schemeClr val="accent6">
                    <a:lumMod val="60000"/>
                    <a:lumOff val="40000"/>
                  </a:schemeClr>
                </a:solidFill>
                <a:latin typeface="Corbel" panose="020B0503020204020204" pitchFamily="34" charset="0"/>
              </a:rPr>
              <a:t>de</a:t>
            </a:r>
            <a:r>
              <a:rPr lang="en-AU" sz="4800" b="1" dirty="0">
                <a:solidFill>
                  <a:schemeClr val="accent6">
                    <a:lumMod val="60000"/>
                    <a:lumOff val="40000"/>
                  </a:schemeClr>
                </a:solidFill>
                <a:latin typeface="Corbel" panose="020B0503020204020204" pitchFamily="34" charset="0"/>
              </a:rPr>
              <a:t> Broglie Wavelength</a:t>
            </a:r>
            <a:endParaRPr lang="en-AU"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5876925" y="1785926"/>
            <a:ext cx="6057899" cy="4538674"/>
          </a:xfrm>
        </p:spPr>
        <p:txBody>
          <a:bodyPr rtlCol="0">
            <a:noAutofit/>
          </a:bodyPr>
          <a:lstStyle/>
          <a:p>
            <a:pPr marL="0" indent="0">
              <a:buNone/>
            </a:pPr>
            <a:r>
              <a:rPr lang="en-AU" sz="3200" dirty="0">
                <a:solidFill>
                  <a:schemeClr val="accent5">
                    <a:lumMod val="40000"/>
                    <a:lumOff val="60000"/>
                  </a:schemeClr>
                </a:solidFill>
                <a:latin typeface="Corbel" panose="020B0503020204020204" pitchFamily="34" charset="0"/>
              </a:rPr>
              <a:t>de Broglie ascertained that each energy level had its own number of wavelengths, n, known as “electron waves”.</a:t>
            </a:r>
          </a:p>
          <a:p>
            <a:pPr marL="0" indent="0">
              <a:buNone/>
            </a:pPr>
            <a:r>
              <a:rPr lang="en-AU" sz="3200" dirty="0">
                <a:solidFill>
                  <a:schemeClr val="accent5">
                    <a:lumMod val="40000"/>
                    <a:lumOff val="60000"/>
                  </a:schemeClr>
                </a:solidFill>
                <a:latin typeface="Corbel" panose="020B0503020204020204" pitchFamily="34" charset="0"/>
              </a:rPr>
              <a:t>What is n for the ‘electron wave’ in this picture?</a:t>
            </a:r>
          </a:p>
          <a:p>
            <a:pPr marL="0" indent="0">
              <a:buNone/>
            </a:pPr>
            <a:endParaRPr lang="en-AU" sz="32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10 electron waves</a:t>
            </a:r>
          </a:p>
          <a:p>
            <a:pPr marL="0" indent="0">
              <a:buNone/>
            </a:pPr>
            <a:endParaRPr lang="en-AU" sz="3200" dirty="0">
              <a:solidFill>
                <a:schemeClr val="accent5">
                  <a:lumMod val="40000"/>
                  <a:lumOff val="60000"/>
                </a:schemeClr>
              </a:solidFill>
              <a:latin typeface="Corbel" panose="020B0503020204020204" pitchFamily="34" charset="0"/>
            </a:endParaRPr>
          </a:p>
        </p:txBody>
      </p:sp>
      <p:pic>
        <p:nvPicPr>
          <p:cNvPr id="4" name="Picture 3"/>
          <p:cNvPicPr>
            <a:picLocks noChangeAspect="1"/>
          </p:cNvPicPr>
          <p:nvPr/>
        </p:nvPicPr>
        <p:blipFill>
          <a:blip r:embed="rId2"/>
          <a:stretch>
            <a:fillRect/>
          </a:stretch>
        </p:blipFill>
        <p:spPr>
          <a:xfrm>
            <a:off x="321149" y="2343138"/>
            <a:ext cx="5474571" cy="3424249"/>
          </a:xfrm>
          <a:prstGeom prst="rect">
            <a:avLst/>
          </a:prstGeom>
        </p:spPr>
      </p:pic>
      <p:sp>
        <p:nvSpPr>
          <p:cNvPr id="6" name="Rectangle 5"/>
          <p:cNvSpPr/>
          <p:nvPr/>
        </p:nvSpPr>
        <p:spPr>
          <a:xfrm>
            <a:off x="5876925" y="5118265"/>
            <a:ext cx="3243324" cy="760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4459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704850" y="523875"/>
            <a:ext cx="11487150" cy="1143000"/>
          </a:xfrm>
        </p:spPr>
        <p:txBody>
          <a:bodyPr>
            <a:noAutofit/>
          </a:bodyPr>
          <a:lstStyle/>
          <a:p>
            <a:r>
              <a:rPr lang="en-AU" sz="4800" b="1" cap="none" dirty="0">
                <a:solidFill>
                  <a:schemeClr val="accent6">
                    <a:lumMod val="60000"/>
                    <a:lumOff val="40000"/>
                  </a:schemeClr>
                </a:solidFill>
                <a:latin typeface="Corbel" panose="020B0503020204020204" pitchFamily="34" charset="0"/>
              </a:rPr>
              <a:t>de</a:t>
            </a:r>
            <a:r>
              <a:rPr lang="en-AU" sz="4800" b="1" dirty="0">
                <a:solidFill>
                  <a:schemeClr val="accent6">
                    <a:lumMod val="60000"/>
                    <a:lumOff val="40000"/>
                  </a:schemeClr>
                </a:solidFill>
                <a:latin typeface="Corbel" panose="020B0503020204020204" pitchFamily="34" charset="0"/>
              </a:rPr>
              <a:t> Broglie Wavelength</a:t>
            </a:r>
            <a:endParaRPr lang="en-AU" b="1" dirty="0">
              <a:solidFill>
                <a:schemeClr val="accent6">
                  <a:lumMod val="60000"/>
                  <a:lumOff val="40000"/>
                </a:schemeClr>
              </a:solidFill>
              <a:latin typeface="Corbel" panose="020B05030202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69" y="1666876"/>
            <a:ext cx="11421077" cy="4793302"/>
          </a:xfrm>
          <a:prstGeom prst="rect">
            <a:avLst/>
          </a:prstGeom>
          <a:solidFill>
            <a:schemeClr val="tx1"/>
          </a:solidFill>
        </p:spPr>
      </p:pic>
    </p:spTree>
    <p:extLst>
      <p:ext uri="{BB962C8B-B14F-4D97-AF65-F5344CB8AC3E}">
        <p14:creationId xmlns:p14="http://schemas.microsoft.com/office/powerpoint/2010/main" val="33032478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8075220" y="523875"/>
            <a:ext cx="4116779" cy="1143000"/>
          </a:xfrm>
        </p:spPr>
        <p:txBody>
          <a:bodyPr>
            <a:noAutofit/>
          </a:bodyPr>
          <a:lstStyle/>
          <a:p>
            <a:r>
              <a:rPr lang="en-AU" sz="4800" b="1" cap="none" dirty="0">
                <a:solidFill>
                  <a:schemeClr val="accent6">
                    <a:lumMod val="60000"/>
                    <a:lumOff val="40000"/>
                  </a:schemeClr>
                </a:solidFill>
                <a:latin typeface="Corbel" panose="020B0503020204020204" pitchFamily="34" charset="0"/>
              </a:rPr>
              <a:t>de</a:t>
            </a:r>
            <a:r>
              <a:rPr lang="en-AU" sz="4800" b="1" dirty="0">
                <a:solidFill>
                  <a:schemeClr val="accent6">
                    <a:lumMod val="60000"/>
                    <a:lumOff val="40000"/>
                  </a:schemeClr>
                </a:solidFill>
                <a:latin typeface="Corbel" panose="020B0503020204020204" pitchFamily="34" charset="0"/>
              </a:rPr>
              <a:t> Broglie Wavelength</a:t>
            </a:r>
            <a:endParaRPr lang="en-AU"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213757" y="3645724"/>
            <a:ext cx="11721068" cy="2785753"/>
          </a:xfrm>
        </p:spPr>
        <p:txBody>
          <a:bodyPr rtlCol="0">
            <a:noAutofit/>
          </a:bodyPr>
          <a:lstStyle/>
          <a:p>
            <a:r>
              <a:rPr lang="en-AU" sz="3200" dirty="0">
                <a:solidFill>
                  <a:schemeClr val="accent5">
                    <a:lumMod val="40000"/>
                    <a:lumOff val="60000"/>
                  </a:schemeClr>
                </a:solidFill>
                <a:latin typeface="Corbel" panose="020B0503020204020204" pitchFamily="34" charset="0"/>
              </a:rPr>
              <a:t>(a), (b) If a whole number of matter wavelengths ‘fit’ into the circumference of the electron orbit, then the wave reinforces itself, and a standing wave is produced. This can be interpreted by saying that an energy level may exist with this circumference. </a:t>
            </a:r>
          </a:p>
          <a:p>
            <a:r>
              <a:rPr lang="en-AU" sz="3200" dirty="0">
                <a:solidFill>
                  <a:schemeClr val="accent5">
                    <a:lumMod val="40000"/>
                    <a:lumOff val="60000"/>
                  </a:schemeClr>
                </a:solidFill>
                <a:latin typeface="Corbel" panose="020B0503020204020204" pitchFamily="34" charset="0"/>
              </a:rPr>
              <a:t>(c) Where an integral number of waves do not fit, destructive interference occurs, and the orbit cannot represent an energy level.</a:t>
            </a:r>
          </a:p>
        </p:txBody>
      </p:sp>
      <p:pic>
        <p:nvPicPr>
          <p:cNvPr id="5" name="Picture 4"/>
          <p:cNvPicPr>
            <a:picLocks noChangeAspect="1"/>
          </p:cNvPicPr>
          <p:nvPr/>
        </p:nvPicPr>
        <p:blipFill>
          <a:blip r:embed="rId2"/>
          <a:stretch>
            <a:fillRect/>
          </a:stretch>
        </p:blipFill>
        <p:spPr>
          <a:xfrm>
            <a:off x="-1" y="0"/>
            <a:ext cx="8160189" cy="3645724"/>
          </a:xfrm>
          <a:prstGeom prst="rect">
            <a:avLst/>
          </a:prstGeom>
        </p:spPr>
      </p:pic>
    </p:spTree>
    <p:extLst>
      <p:ext uri="{BB962C8B-B14F-4D97-AF65-F5344CB8AC3E}">
        <p14:creationId xmlns:p14="http://schemas.microsoft.com/office/powerpoint/2010/main" val="18886558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704850" y="523875"/>
            <a:ext cx="11487150" cy="1143000"/>
          </a:xfrm>
        </p:spPr>
        <p:txBody>
          <a:bodyPr>
            <a:noAutofit/>
          </a:bodyPr>
          <a:lstStyle/>
          <a:p>
            <a:r>
              <a:rPr lang="en-AU" sz="4800" b="1" cap="none" dirty="0">
                <a:solidFill>
                  <a:schemeClr val="accent6">
                    <a:lumMod val="60000"/>
                    <a:lumOff val="40000"/>
                  </a:schemeClr>
                </a:solidFill>
                <a:latin typeface="Corbel" panose="020B0503020204020204" pitchFamily="34" charset="0"/>
              </a:rPr>
              <a:t>de</a:t>
            </a:r>
            <a:r>
              <a:rPr lang="en-AU" sz="4800" b="1" dirty="0">
                <a:solidFill>
                  <a:schemeClr val="accent6">
                    <a:lumMod val="60000"/>
                    <a:lumOff val="40000"/>
                  </a:schemeClr>
                </a:solidFill>
                <a:latin typeface="Corbel" panose="020B0503020204020204" pitchFamily="34" charset="0"/>
              </a:rPr>
              <a:t> Broglie Wavelength</a:t>
            </a:r>
            <a:endParaRPr lang="en-AU" b="1" dirty="0">
              <a:solidFill>
                <a:schemeClr val="accent6">
                  <a:lumMod val="60000"/>
                  <a:lumOff val="40000"/>
                </a:schemeClr>
              </a:solidFill>
              <a:latin typeface="Corbel" panose="020B0503020204020204" pitchFamily="34" charset="0"/>
            </a:endParaRPr>
          </a:p>
        </p:txBody>
      </p:sp>
      <p:pic>
        <p:nvPicPr>
          <p:cNvPr id="4" name="Picture 3"/>
          <p:cNvPicPr>
            <a:picLocks noChangeAspect="1"/>
          </p:cNvPicPr>
          <p:nvPr/>
        </p:nvPicPr>
        <p:blipFill>
          <a:blip r:embed="rId2"/>
          <a:stretch>
            <a:fillRect/>
          </a:stretch>
        </p:blipFill>
        <p:spPr>
          <a:xfrm>
            <a:off x="5997037" y="4264566"/>
            <a:ext cx="4170345" cy="2608479"/>
          </a:xfrm>
          <a:prstGeom prst="rect">
            <a:avLst/>
          </a:prstGeom>
        </p:spPr>
      </p:pic>
      <p:sp>
        <p:nvSpPr>
          <p:cNvPr id="2" name="Content Placeholder 1"/>
          <p:cNvSpPr>
            <a:spLocks noGrp="1"/>
          </p:cNvSpPr>
          <p:nvPr>
            <p:ph idx="1"/>
          </p:nvPr>
        </p:nvSpPr>
        <p:spPr>
          <a:xfrm>
            <a:off x="704850" y="1505791"/>
            <a:ext cx="10820400" cy="5132935"/>
          </a:xfrm>
        </p:spPr>
        <p:txBody>
          <a:bodyPr>
            <a:normAutofit/>
          </a:bodyPr>
          <a:lstStyle/>
          <a:p>
            <a:pPr marL="0" indent="0">
              <a:buNone/>
            </a:pPr>
            <a:r>
              <a:rPr lang="en-AU" sz="3200" dirty="0">
                <a:solidFill>
                  <a:schemeClr val="accent5">
                    <a:lumMod val="40000"/>
                    <a:lumOff val="60000"/>
                  </a:schemeClr>
                </a:solidFill>
                <a:latin typeface="Corbel" panose="020B0503020204020204" pitchFamily="34" charset="0"/>
              </a:rPr>
              <a:t>           n = 1                                         n =2                                         n = 3</a:t>
            </a: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                                                  n = 10</a:t>
            </a:r>
          </a:p>
          <a:p>
            <a:pPr marL="0" indent="0">
              <a:buNone/>
            </a:pPr>
            <a:endParaRPr lang="en-AU" sz="32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    - nodes (fixed points </a:t>
            </a:r>
          </a:p>
          <a:p>
            <a:pPr marL="0" indent="0">
              <a:buNone/>
            </a:pPr>
            <a:r>
              <a:rPr lang="en-AU" sz="3200" dirty="0">
                <a:solidFill>
                  <a:schemeClr val="accent5">
                    <a:lumMod val="40000"/>
                    <a:lumOff val="60000"/>
                  </a:schemeClr>
                </a:solidFill>
                <a:latin typeface="Corbel" panose="020B0503020204020204" pitchFamily="34" charset="0"/>
              </a:rPr>
              <a:t>       that don’t move) </a:t>
            </a:r>
          </a:p>
        </p:txBody>
      </p:sp>
      <p:pic>
        <p:nvPicPr>
          <p:cNvPr id="5" name="Picture 4"/>
          <p:cNvPicPr>
            <a:picLocks noChangeAspect="1"/>
          </p:cNvPicPr>
          <p:nvPr/>
        </p:nvPicPr>
        <p:blipFill>
          <a:blip r:embed="rId3"/>
          <a:stretch>
            <a:fillRect/>
          </a:stretch>
        </p:blipFill>
        <p:spPr>
          <a:xfrm>
            <a:off x="111084" y="2038699"/>
            <a:ext cx="4009655" cy="2236417"/>
          </a:xfrm>
          <a:prstGeom prst="rect">
            <a:avLst/>
          </a:prstGeom>
        </p:spPr>
      </p:pic>
      <p:pic>
        <p:nvPicPr>
          <p:cNvPr id="7" name="Picture 6"/>
          <p:cNvPicPr>
            <a:picLocks noChangeAspect="1"/>
          </p:cNvPicPr>
          <p:nvPr/>
        </p:nvPicPr>
        <p:blipFill>
          <a:blip r:embed="rId4"/>
          <a:stretch>
            <a:fillRect/>
          </a:stretch>
        </p:blipFill>
        <p:spPr>
          <a:xfrm>
            <a:off x="4120739" y="2038698"/>
            <a:ext cx="3990110" cy="2236417"/>
          </a:xfrm>
          <a:prstGeom prst="rect">
            <a:avLst/>
          </a:prstGeom>
        </p:spPr>
      </p:pic>
      <p:pic>
        <p:nvPicPr>
          <p:cNvPr id="8" name="Picture 7"/>
          <p:cNvPicPr>
            <a:picLocks noChangeAspect="1"/>
          </p:cNvPicPr>
          <p:nvPr/>
        </p:nvPicPr>
        <p:blipFill>
          <a:blip r:embed="rId5"/>
          <a:stretch>
            <a:fillRect/>
          </a:stretch>
        </p:blipFill>
        <p:spPr>
          <a:xfrm>
            <a:off x="8110849" y="2038698"/>
            <a:ext cx="3990111" cy="2236417"/>
          </a:xfrm>
          <a:prstGeom prst="rect">
            <a:avLst/>
          </a:prstGeom>
        </p:spPr>
      </p:pic>
      <p:sp>
        <p:nvSpPr>
          <p:cNvPr id="9" name="Oval 8"/>
          <p:cNvSpPr/>
          <p:nvPr/>
        </p:nvSpPr>
        <p:spPr>
          <a:xfrm>
            <a:off x="1987386" y="2247878"/>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2044659" y="3825317"/>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4562229" y="2839665"/>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5997038" y="2239444"/>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7535139" y="2875290"/>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6034769" y="3820851"/>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8544055" y="3279052"/>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8813718" y="2506287"/>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10010902" y="2239444"/>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11248160" y="2521604"/>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11453998" y="3255895"/>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p:cNvSpPr/>
          <p:nvPr/>
        </p:nvSpPr>
        <p:spPr>
          <a:xfrm>
            <a:off x="10024879" y="3820851"/>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6226879" y="4975621"/>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034893" y="5259754"/>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p:cNvSpPr/>
          <p:nvPr/>
        </p:nvSpPr>
        <p:spPr>
          <a:xfrm>
            <a:off x="5999267" y="5670518"/>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p:cNvSpPr/>
          <p:nvPr/>
        </p:nvSpPr>
        <p:spPr>
          <a:xfrm>
            <a:off x="6177273" y="5781532"/>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6604910" y="6157733"/>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6536752" y="4759060"/>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p:cNvSpPr/>
          <p:nvPr/>
        </p:nvSpPr>
        <p:spPr>
          <a:xfrm>
            <a:off x="6977004" y="4646938"/>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p:cNvSpPr/>
          <p:nvPr/>
        </p:nvSpPr>
        <p:spPr>
          <a:xfrm>
            <a:off x="7478856" y="4505074"/>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7269928" y="6228985"/>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p:cNvSpPr/>
          <p:nvPr/>
        </p:nvSpPr>
        <p:spPr>
          <a:xfrm>
            <a:off x="7968345" y="6300237"/>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p:cNvSpPr/>
          <p:nvPr/>
        </p:nvSpPr>
        <p:spPr>
          <a:xfrm>
            <a:off x="8748649" y="6300237"/>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9381756" y="6086481"/>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9842049" y="5890890"/>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10055805" y="5465557"/>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10010902" y="5206692"/>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770797" y="5004552"/>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453008" y="4759060"/>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9013621" y="4616556"/>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8544055" y="4525824"/>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8017638" y="4497329"/>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867149" y="5700584"/>
            <a:ext cx="142504" cy="14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44034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42992"/>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Transmission ANTENNAS</a:t>
            </a:r>
          </a:p>
        </p:txBody>
      </p:sp>
      <p:sp>
        <p:nvSpPr>
          <p:cNvPr id="3" name="Content Placeholder 2"/>
          <p:cNvSpPr>
            <a:spLocks noGrp="1"/>
          </p:cNvSpPr>
          <p:nvPr>
            <p:ph idx="1"/>
          </p:nvPr>
        </p:nvSpPr>
        <p:spPr>
          <a:xfrm>
            <a:off x="0" y="1017501"/>
            <a:ext cx="4502217" cy="3715348"/>
          </a:xfrm>
        </p:spPr>
        <p:txBody>
          <a:bodyPr>
            <a:noAutofit/>
          </a:bodyPr>
          <a:lstStyle/>
          <a:p>
            <a:pPr marL="0" indent="0">
              <a:buNone/>
            </a:pPr>
            <a:endParaRPr lang="en-AU" sz="3200" b="1"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      Electric Field Antenna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64" y="1466851"/>
            <a:ext cx="3848763" cy="2459669"/>
          </a:xfrm>
          <a:prstGeom prst="rect">
            <a:avLst/>
          </a:prstGeom>
        </p:spPr>
      </p:pic>
      <p:sp>
        <p:nvSpPr>
          <p:cNvPr id="6" name="Content Placeholder 2"/>
          <p:cNvSpPr txBox="1">
            <a:spLocks/>
          </p:cNvSpPr>
          <p:nvPr/>
        </p:nvSpPr>
        <p:spPr>
          <a:xfrm>
            <a:off x="4502217" y="1466851"/>
            <a:ext cx="7689783" cy="4597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spcBef>
                <a:spcPts val="240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An oscillating potential difference through two parts of dipole antenna induces an oscillating current. </a:t>
            </a:r>
          </a:p>
          <a:p>
            <a:pPr marL="0" indent="0">
              <a:spcBef>
                <a:spcPts val="120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This current oscillates at a frequency that produces an electric field. That oscillating electric field produces an oscillating </a:t>
            </a:r>
          </a:p>
          <a:p>
            <a:pPr marL="0" indent="0">
              <a:spcBef>
                <a:spcPts val="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                       magnetic field.      </a:t>
            </a:r>
          </a:p>
          <a:p>
            <a:pPr marL="0" indent="0">
              <a:spcBef>
                <a:spcPts val="120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                       These combine to become an EM</a:t>
            </a:r>
          </a:p>
          <a:p>
            <a:pPr marL="0" indent="0">
              <a:spcBef>
                <a:spcPts val="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                       wave of that oscillating frequency</a:t>
            </a:r>
          </a:p>
          <a:p>
            <a:pPr marL="0" indent="0">
              <a:spcBef>
                <a:spcPts val="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                       that then transmits that signal to</a:t>
            </a:r>
          </a:p>
          <a:p>
            <a:pPr marL="0" indent="0">
              <a:spcBef>
                <a:spcPts val="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                       the receiver antennas.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49" y="4580059"/>
            <a:ext cx="6119175" cy="2204100"/>
          </a:xfrm>
          <a:prstGeom prst="rect">
            <a:avLst/>
          </a:prstGeom>
        </p:spPr>
      </p:pic>
    </p:spTree>
    <p:extLst>
      <p:ext uri="{BB962C8B-B14F-4D97-AF65-F5344CB8AC3E}">
        <p14:creationId xmlns:p14="http://schemas.microsoft.com/office/powerpoint/2010/main" val="579432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23875"/>
            <a:ext cx="9144000" cy="1143000"/>
          </a:xfrm>
        </p:spPr>
        <p:txBody>
          <a:bodyPr/>
          <a:lstStyle/>
          <a:p>
            <a:r>
              <a:rPr lang="en-AU" sz="4800" b="1" cap="none" dirty="0">
                <a:solidFill>
                  <a:schemeClr val="accent6">
                    <a:lumMod val="60000"/>
                    <a:lumOff val="40000"/>
                  </a:schemeClr>
                </a:solidFill>
                <a:latin typeface="Corbel" panose="020B0503020204020204" pitchFamily="34" charset="0"/>
              </a:rPr>
              <a:t>de</a:t>
            </a:r>
            <a:r>
              <a:rPr lang="en-AU" sz="4800" b="1" dirty="0">
                <a:solidFill>
                  <a:schemeClr val="accent6">
                    <a:lumMod val="60000"/>
                    <a:lumOff val="40000"/>
                  </a:schemeClr>
                </a:solidFill>
                <a:latin typeface="Corbel" panose="020B0503020204020204" pitchFamily="34" charset="0"/>
              </a:rPr>
              <a:t> Broglie Wavelength</a:t>
            </a:r>
            <a:endParaRPr lang="en-AU" sz="3600" b="1" dirty="0">
              <a:solidFill>
                <a:schemeClr val="accent6">
                  <a:lumMod val="60000"/>
                  <a:lumOff val="40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504825" y="1666876"/>
                <a:ext cx="11334750" cy="4572000"/>
              </a:xfrm>
            </p:spPr>
            <p:txBody>
              <a:bodyPr rtlCol="0">
                <a:noAutofit/>
              </a:bodyPr>
              <a:lstStyle/>
              <a:p>
                <a:pPr marL="0" indent="0">
                  <a:buNone/>
                </a:pPr>
                <a:r>
                  <a:rPr lang="en-AU" sz="3200" dirty="0">
                    <a:solidFill>
                      <a:schemeClr val="accent5">
                        <a:lumMod val="40000"/>
                        <a:lumOff val="60000"/>
                      </a:schemeClr>
                    </a:solidFill>
                    <a:latin typeface="Corbel" panose="020B0503020204020204" pitchFamily="34" charset="0"/>
                  </a:rPr>
                  <a:t>If electron orbits are standing waves, there is a relationship between orbital radius and wavelength: 2</a:t>
                </a:r>
                <a:r>
                  <a:rPr lang="el-GR" sz="3200" dirty="0">
                    <a:solidFill>
                      <a:schemeClr val="accent5">
                        <a:lumMod val="40000"/>
                        <a:lumOff val="60000"/>
                      </a:schemeClr>
                    </a:solidFill>
                    <a:latin typeface="Corbel" panose="020B0503020204020204" pitchFamily="34" charset="0"/>
                  </a:rPr>
                  <a:t>π</a:t>
                </a:r>
                <a:r>
                  <a:rPr lang="en-AU" sz="3200" dirty="0">
                    <a:solidFill>
                      <a:schemeClr val="accent5">
                        <a:lumMod val="40000"/>
                        <a:lumOff val="60000"/>
                      </a:schemeClr>
                    </a:solidFill>
                    <a:latin typeface="Corbel" panose="020B0503020204020204" pitchFamily="34" charset="0"/>
                  </a:rPr>
                  <a:t>r = n</a:t>
                </a:r>
                <a:r>
                  <a:rPr lang="el-GR" sz="3200" dirty="0">
                    <a:solidFill>
                      <a:schemeClr val="accent5">
                        <a:lumMod val="40000"/>
                        <a:lumOff val="60000"/>
                      </a:schemeClr>
                    </a:solidFill>
                    <a:latin typeface="Corbel" panose="020B0503020204020204" pitchFamily="34" charset="0"/>
                  </a:rPr>
                  <a:t>λ</a:t>
                </a:r>
                <a:endParaRPr lang="en-AU" sz="3200" dirty="0">
                  <a:solidFill>
                    <a:schemeClr val="accent5">
                      <a:lumMod val="40000"/>
                      <a:lumOff val="60000"/>
                    </a:schemeClr>
                  </a:solidFill>
                  <a:latin typeface="Corbel" panose="020B0503020204020204" pitchFamily="34" charset="0"/>
                </a:endParaRPr>
              </a:p>
              <a:p>
                <a:pPr marL="0" indent="0">
                  <a:buNone/>
                </a:pPr>
                <a:r>
                  <a:rPr lang="el-GR" sz="4000" b="1" dirty="0">
                    <a:solidFill>
                      <a:schemeClr val="accent5">
                        <a:lumMod val="40000"/>
                        <a:lumOff val="60000"/>
                      </a:schemeClr>
                    </a:solidFill>
                    <a:latin typeface="Corbel" panose="020B0503020204020204" pitchFamily="34" charset="0"/>
                  </a:rPr>
                  <a:t>λ</a:t>
                </a:r>
                <a:r>
                  <a:rPr lang="en-AU" sz="4000" b="1" dirty="0">
                    <a:solidFill>
                      <a:schemeClr val="accent5">
                        <a:lumMod val="40000"/>
                        <a:lumOff val="60000"/>
                      </a:schemeClr>
                    </a:solidFill>
                    <a:latin typeface="Corbel" panose="020B0503020204020204" pitchFamily="34" charset="0"/>
                  </a:rPr>
                  <a:t> = </a:t>
                </a:r>
                <a14:m>
                  <m:oMath xmlns:m="http://schemas.openxmlformats.org/officeDocument/2006/math">
                    <m:f>
                      <m:fPr>
                        <m:ctrlPr>
                          <a:rPr lang="en-AU" sz="4000" b="1" i="1" smtClean="0">
                            <a:solidFill>
                              <a:schemeClr val="accent5">
                                <a:lumMod val="40000"/>
                                <a:lumOff val="60000"/>
                              </a:schemeClr>
                            </a:solidFill>
                            <a:latin typeface="Cambria Math" panose="02040503050406030204" pitchFamily="18" charset="0"/>
                          </a:rPr>
                        </m:ctrlPr>
                      </m:fPr>
                      <m:num>
                        <m:r>
                          <a:rPr lang="en-AU" sz="4000" b="1" i="1" smtClean="0">
                            <a:solidFill>
                              <a:schemeClr val="accent5">
                                <a:lumMod val="40000"/>
                                <a:lumOff val="60000"/>
                              </a:schemeClr>
                            </a:solidFill>
                            <a:latin typeface="Cambria Math"/>
                          </a:rPr>
                          <m:t>𝒉</m:t>
                        </m:r>
                      </m:num>
                      <m:den>
                        <m:r>
                          <a:rPr lang="en-AU" sz="4000" b="1" i="1" smtClean="0">
                            <a:solidFill>
                              <a:schemeClr val="accent5">
                                <a:lumMod val="40000"/>
                                <a:lumOff val="60000"/>
                              </a:schemeClr>
                            </a:solidFill>
                            <a:latin typeface="Cambria Math"/>
                          </a:rPr>
                          <m:t>𝒑</m:t>
                        </m:r>
                      </m:den>
                    </m:f>
                  </m:oMath>
                </a14:m>
                <a:r>
                  <a:rPr lang="en-AU" sz="4000" b="1" dirty="0">
                    <a:solidFill>
                      <a:schemeClr val="accent5">
                        <a:lumMod val="40000"/>
                        <a:lumOff val="60000"/>
                      </a:schemeClr>
                    </a:solidFill>
                    <a:latin typeface="Corbel" panose="020B0503020204020204" pitchFamily="34" charset="0"/>
                  </a:rPr>
                  <a:t> = </a:t>
                </a:r>
                <a14:m>
                  <m:oMath xmlns:m="http://schemas.openxmlformats.org/officeDocument/2006/math">
                    <m:f>
                      <m:fPr>
                        <m:ctrlPr>
                          <a:rPr lang="en-AU" sz="4000" b="1" i="1" smtClean="0">
                            <a:solidFill>
                              <a:schemeClr val="accent5">
                                <a:lumMod val="40000"/>
                                <a:lumOff val="60000"/>
                              </a:schemeClr>
                            </a:solidFill>
                            <a:latin typeface="Cambria Math" panose="02040503050406030204" pitchFamily="18" charset="0"/>
                          </a:rPr>
                        </m:ctrlPr>
                      </m:fPr>
                      <m:num>
                        <m:r>
                          <a:rPr lang="en-AU" sz="4000" b="1" i="1" smtClean="0">
                            <a:solidFill>
                              <a:schemeClr val="accent5">
                                <a:lumMod val="40000"/>
                                <a:lumOff val="60000"/>
                              </a:schemeClr>
                            </a:solidFill>
                            <a:latin typeface="Cambria Math"/>
                          </a:rPr>
                          <m:t>𝒉</m:t>
                        </m:r>
                      </m:num>
                      <m:den>
                        <m:r>
                          <a:rPr lang="en-AU" sz="4000" b="1" i="1" smtClean="0">
                            <a:solidFill>
                              <a:schemeClr val="accent5">
                                <a:lumMod val="40000"/>
                                <a:lumOff val="60000"/>
                              </a:schemeClr>
                            </a:solidFill>
                            <a:latin typeface="Cambria Math"/>
                          </a:rPr>
                          <m:t>𝒎</m:t>
                        </m:r>
                        <m:r>
                          <a:rPr lang="en-AU" sz="4000" b="1" i="1" smtClean="0">
                            <a:solidFill>
                              <a:schemeClr val="accent5">
                                <a:lumMod val="40000"/>
                                <a:lumOff val="60000"/>
                              </a:schemeClr>
                            </a:solidFill>
                            <a:latin typeface="Cambria Math"/>
                          </a:rPr>
                          <m:t> </m:t>
                        </m:r>
                        <m:r>
                          <a:rPr lang="en-AU" sz="4000" b="1" i="1" smtClean="0">
                            <a:solidFill>
                              <a:schemeClr val="accent5">
                                <a:lumMod val="40000"/>
                                <a:lumOff val="60000"/>
                              </a:schemeClr>
                            </a:solidFill>
                            <a:latin typeface="Cambria Math"/>
                          </a:rPr>
                          <m:t>𝒗</m:t>
                        </m:r>
                      </m:den>
                    </m:f>
                  </m:oMath>
                </a14:m>
                <a:endParaRPr lang="en-AU" sz="3200" b="1"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	where	</a:t>
                </a:r>
                <a:r>
                  <a:rPr lang="el-GR" sz="3200" dirty="0">
                    <a:solidFill>
                      <a:schemeClr val="accent5">
                        <a:lumMod val="40000"/>
                        <a:lumOff val="60000"/>
                      </a:schemeClr>
                    </a:solidFill>
                    <a:latin typeface="Corbel" panose="020B0503020204020204" pitchFamily="34" charset="0"/>
                  </a:rPr>
                  <a:t>λ</a:t>
                </a:r>
                <a:r>
                  <a:rPr lang="en-AU" sz="3200" dirty="0">
                    <a:solidFill>
                      <a:schemeClr val="accent5">
                        <a:lumMod val="40000"/>
                        <a:lumOff val="60000"/>
                      </a:schemeClr>
                    </a:solidFill>
                    <a:latin typeface="Corbel" panose="020B0503020204020204" pitchFamily="34" charset="0"/>
                  </a:rPr>
                  <a:t>– wavelength of the particle (m)</a:t>
                </a:r>
              </a:p>
              <a:p>
                <a:pPr marL="0" indent="0">
                  <a:buNone/>
                </a:pPr>
                <a:r>
                  <a:rPr lang="en-AU" sz="3200" dirty="0">
                    <a:solidFill>
                      <a:schemeClr val="accent5">
                        <a:lumMod val="40000"/>
                        <a:lumOff val="60000"/>
                      </a:schemeClr>
                    </a:solidFill>
                    <a:latin typeface="Corbel" panose="020B0503020204020204" pitchFamily="34" charset="0"/>
                  </a:rPr>
                  <a:t>			h = 6.63 x 10</a:t>
                </a:r>
                <a:r>
                  <a:rPr lang="en-AU" sz="3200" baseline="30000" dirty="0">
                    <a:solidFill>
                      <a:schemeClr val="accent5">
                        <a:lumMod val="40000"/>
                        <a:lumOff val="60000"/>
                      </a:schemeClr>
                    </a:solidFill>
                    <a:latin typeface="Corbel" panose="020B0503020204020204" pitchFamily="34" charset="0"/>
                  </a:rPr>
                  <a:t>-34</a:t>
                </a:r>
                <a:r>
                  <a:rPr lang="en-AU" sz="3200" dirty="0">
                    <a:solidFill>
                      <a:schemeClr val="accent5">
                        <a:lumMod val="40000"/>
                        <a:lumOff val="60000"/>
                      </a:schemeClr>
                    </a:solidFill>
                    <a:latin typeface="Corbel" panose="020B0503020204020204" pitchFamily="34" charset="0"/>
                  </a:rPr>
                  <a:t>J s (Planck’s constant)</a:t>
                </a:r>
              </a:p>
              <a:p>
                <a:pPr marL="0" indent="0">
                  <a:buNone/>
                </a:pPr>
                <a:r>
                  <a:rPr lang="en-AU" sz="3200" dirty="0">
                    <a:solidFill>
                      <a:schemeClr val="accent5">
                        <a:lumMod val="40000"/>
                        <a:lumOff val="60000"/>
                      </a:schemeClr>
                    </a:solidFill>
                    <a:latin typeface="Corbel" panose="020B0503020204020204" pitchFamily="34" charset="0"/>
                  </a:rPr>
                  <a:t>			p – momentum of the particle (N s)</a:t>
                </a:r>
              </a:p>
              <a:p>
                <a:pPr marL="0" indent="0">
                  <a:buNone/>
                </a:pPr>
                <a:r>
                  <a:rPr lang="en-AU" sz="3200" dirty="0">
                    <a:solidFill>
                      <a:schemeClr val="accent5">
                        <a:lumMod val="40000"/>
                        <a:lumOff val="60000"/>
                      </a:schemeClr>
                    </a:solidFill>
                    <a:latin typeface="Corbel" panose="020B0503020204020204" pitchFamily="34" charset="0"/>
                  </a:rPr>
                  <a:t>			m – mass of the particle (kg)</a:t>
                </a:r>
              </a:p>
              <a:p>
                <a:pPr marL="0" indent="0">
                  <a:buNone/>
                </a:pPr>
                <a:r>
                  <a:rPr lang="en-AU" sz="3200" dirty="0">
                    <a:solidFill>
                      <a:schemeClr val="accent5">
                        <a:lumMod val="40000"/>
                        <a:lumOff val="60000"/>
                      </a:schemeClr>
                    </a:solidFill>
                    <a:latin typeface="Corbel" panose="020B0503020204020204" pitchFamily="34" charset="0"/>
                  </a:rPr>
                  <a:t>			v – velocity of the particle (m s</a:t>
                </a:r>
                <a:r>
                  <a:rPr lang="en-AU" sz="3200" baseline="30000" dirty="0">
                    <a:solidFill>
                      <a:schemeClr val="accent5">
                        <a:lumMod val="40000"/>
                        <a:lumOff val="60000"/>
                      </a:schemeClr>
                    </a:solidFill>
                    <a:latin typeface="Corbel" panose="020B0503020204020204" pitchFamily="34" charset="0"/>
                  </a:rPr>
                  <a:t>-1</a:t>
                </a:r>
                <a:r>
                  <a:rPr lang="en-AU" sz="3200" dirty="0">
                    <a:solidFill>
                      <a:schemeClr val="accent5">
                        <a:lumMod val="40000"/>
                        <a:lumOff val="60000"/>
                      </a:schemeClr>
                    </a:solidFill>
                    <a:latin typeface="Corbel" panose="020B0503020204020204" pitchFamily="34" charset="0"/>
                  </a:rPr>
                  <a:t>)</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504825" y="1666876"/>
                <a:ext cx="11334750" cy="4572000"/>
              </a:xfrm>
              <a:blipFill rotWithShape="0">
                <a:blip r:embed="rId2"/>
                <a:stretch>
                  <a:fillRect l="-1937" t="-2800" b="-9333"/>
                </a:stretch>
              </a:blipFill>
            </p:spPr>
            <p:txBody>
              <a:bodyPr/>
              <a:lstStyle/>
              <a:p>
                <a:r>
                  <a:rPr lang="en-AU">
                    <a:noFill/>
                  </a:rPr>
                  <a:t> </a:t>
                </a:r>
              </a:p>
            </p:txBody>
          </p:sp>
        </mc:Fallback>
      </mc:AlternateContent>
    </p:spTree>
    <p:extLst>
      <p:ext uri="{BB962C8B-B14F-4D97-AF65-F5344CB8AC3E}">
        <p14:creationId xmlns:p14="http://schemas.microsoft.com/office/powerpoint/2010/main" val="33381762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23875"/>
            <a:ext cx="9144000" cy="1143000"/>
          </a:xfrm>
        </p:spPr>
        <p:txBody>
          <a:bodyPr/>
          <a:lstStyle/>
          <a:p>
            <a:r>
              <a:rPr lang="en-AU" sz="4800" b="1" cap="none" dirty="0">
                <a:solidFill>
                  <a:schemeClr val="accent6">
                    <a:lumMod val="60000"/>
                    <a:lumOff val="40000"/>
                  </a:schemeClr>
                </a:solidFill>
                <a:latin typeface="Corbel" panose="020B0503020204020204" pitchFamily="34" charset="0"/>
              </a:rPr>
              <a:t>ALL EQUATIONS</a:t>
            </a:r>
            <a:endParaRPr lang="en-AU" sz="3600" b="1" cap="none" dirty="0">
              <a:solidFill>
                <a:schemeClr val="accent6">
                  <a:lumMod val="60000"/>
                  <a:lumOff val="40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916503" y="1377538"/>
                <a:ext cx="2131497" cy="5272644"/>
              </a:xfrm>
              <a:ln w="38100">
                <a:solidFill>
                  <a:srgbClr val="C00000"/>
                </a:solidFill>
              </a:ln>
            </p:spPr>
            <p:txBody>
              <a:bodyPr rtlCol="0">
                <a:noAutofit/>
              </a:bodyPr>
              <a:lstStyle/>
              <a:p>
                <a:pPr marL="0" indent="0">
                  <a:lnSpc>
                    <a:spcPct val="100000"/>
                  </a:lnSpc>
                  <a:spcBef>
                    <a:spcPts val="0"/>
                  </a:spcBef>
                  <a:buNone/>
                </a:pPr>
                <a:r>
                  <a:rPr lang="en-AU" sz="3100" b="1" dirty="0">
                    <a:solidFill>
                      <a:schemeClr val="accent5">
                        <a:lumMod val="40000"/>
                        <a:lumOff val="60000"/>
                      </a:schemeClr>
                    </a:solidFill>
                    <a:latin typeface="Corbel" panose="020B0503020204020204" pitchFamily="34" charset="0"/>
                  </a:rPr>
                  <a:t>c = </a:t>
                </a:r>
                <a:r>
                  <a:rPr lang="el-GR" sz="3100" b="1" dirty="0">
                    <a:solidFill>
                      <a:schemeClr val="accent5">
                        <a:lumMod val="40000"/>
                        <a:lumOff val="60000"/>
                      </a:schemeClr>
                    </a:solidFill>
                    <a:latin typeface="Corbel" panose="020B0503020204020204" pitchFamily="34" charset="0"/>
                  </a:rPr>
                  <a:t>λ</a:t>
                </a:r>
                <a:r>
                  <a:rPr lang="en-AU" sz="3100" b="1" dirty="0">
                    <a:solidFill>
                      <a:schemeClr val="accent5">
                        <a:lumMod val="40000"/>
                        <a:lumOff val="60000"/>
                      </a:schemeClr>
                    </a:solidFill>
                    <a:latin typeface="Corbel" panose="020B0503020204020204" pitchFamily="34" charset="0"/>
                  </a:rPr>
                  <a:t> × f</a:t>
                </a:r>
              </a:p>
              <a:p>
                <a:pPr marL="0" indent="0">
                  <a:lnSpc>
                    <a:spcPct val="100000"/>
                  </a:lnSpc>
                  <a:spcBef>
                    <a:spcPts val="0"/>
                  </a:spcBef>
                  <a:buNone/>
                </a:pPr>
                <a:endParaRPr lang="en-AU" sz="3100" b="1" dirty="0">
                  <a:solidFill>
                    <a:schemeClr val="accent5">
                      <a:lumMod val="40000"/>
                      <a:lumOff val="60000"/>
                    </a:schemeClr>
                  </a:solidFill>
                  <a:latin typeface="Corbel" panose="020B0503020204020204" pitchFamily="34" charset="0"/>
                  <a:cs typeface="Arial" panose="020B0604020202020204" pitchFamily="34" charset="0"/>
                </a:endParaRPr>
              </a:p>
              <a:p>
                <a:pPr marL="0" indent="0">
                  <a:lnSpc>
                    <a:spcPct val="100000"/>
                  </a:lnSpc>
                  <a:spcBef>
                    <a:spcPts val="0"/>
                  </a:spcBef>
                  <a:buNone/>
                </a:pPr>
                <a:r>
                  <a:rPr lang="el-GR" sz="3100" b="1" dirty="0">
                    <a:solidFill>
                      <a:schemeClr val="accent5">
                        <a:lumMod val="40000"/>
                        <a:lumOff val="60000"/>
                      </a:schemeClr>
                    </a:solidFill>
                    <a:latin typeface="Corbel" panose="020B0503020204020204" pitchFamily="34" charset="0"/>
                    <a:cs typeface="Arial" panose="020B0604020202020204" pitchFamily="34" charset="0"/>
                  </a:rPr>
                  <a:t>λ</a:t>
                </a:r>
                <a:r>
                  <a:rPr lang="en-AU" sz="3100" b="1" dirty="0">
                    <a:solidFill>
                      <a:schemeClr val="accent5">
                        <a:lumMod val="40000"/>
                        <a:lumOff val="60000"/>
                      </a:schemeClr>
                    </a:solidFill>
                    <a:latin typeface="Corbel" panose="020B0503020204020204" pitchFamily="34" charset="0"/>
                    <a:cs typeface="Arial" panose="020B0604020202020204" pitchFamily="34" charset="0"/>
                  </a:rPr>
                  <a:t> = </a:t>
                </a:r>
                <a14:m>
                  <m:oMath xmlns:m="http://schemas.openxmlformats.org/officeDocument/2006/math">
                    <m:f>
                      <m:fPr>
                        <m:ctrlPr>
                          <a:rPr lang="en-AU" sz="3100" b="1" i="1" smtClean="0">
                            <a:solidFill>
                              <a:schemeClr val="accent5">
                                <a:lumMod val="40000"/>
                                <a:lumOff val="60000"/>
                              </a:schemeClr>
                            </a:solidFill>
                            <a:latin typeface="Cambria Math" panose="02040503050406030204" pitchFamily="18" charset="0"/>
                            <a:cs typeface="Arial" panose="020B0604020202020204" pitchFamily="34" charset="0"/>
                          </a:rPr>
                        </m:ctrlPr>
                      </m:fPr>
                      <m:num>
                        <m:r>
                          <a:rPr lang="en-AU" sz="3100" b="1" i="0" smtClean="0">
                            <a:solidFill>
                              <a:schemeClr val="accent5">
                                <a:lumMod val="40000"/>
                                <a:lumOff val="60000"/>
                              </a:schemeClr>
                            </a:solidFill>
                            <a:latin typeface="Cambria Math" panose="02040503050406030204" pitchFamily="18" charset="0"/>
                            <a:cs typeface="Arial" panose="020B0604020202020204" pitchFamily="34" charset="0"/>
                          </a:rPr>
                          <m:t>𝐲</m:t>
                        </m:r>
                        <m:r>
                          <a:rPr lang="en-AU" sz="3100" b="1" i="0" smtClean="0">
                            <a:solidFill>
                              <a:schemeClr val="accent5">
                                <a:lumMod val="40000"/>
                                <a:lumOff val="60000"/>
                              </a:schemeClr>
                            </a:solidFill>
                            <a:latin typeface="Cambria Math" panose="02040503050406030204" pitchFamily="18" charset="0"/>
                            <a:cs typeface="Arial" panose="020B0604020202020204" pitchFamily="34" charset="0"/>
                          </a:rPr>
                          <m:t>  </m:t>
                        </m:r>
                        <m:r>
                          <a:rPr lang="en-AU" sz="3100" b="1" i="0" smtClean="0">
                            <a:solidFill>
                              <a:schemeClr val="accent5">
                                <a:lumMod val="40000"/>
                                <a:lumOff val="60000"/>
                              </a:schemeClr>
                            </a:solidFill>
                            <a:latin typeface="Cambria Math" panose="02040503050406030204" pitchFamily="18" charset="0"/>
                            <a:cs typeface="Arial" panose="020B0604020202020204" pitchFamily="34" charset="0"/>
                          </a:rPr>
                          <m:t>𝐝</m:t>
                        </m:r>
                      </m:num>
                      <m:den>
                        <m:r>
                          <a:rPr lang="en-AU" sz="3100" b="1" i="0" smtClean="0">
                            <a:solidFill>
                              <a:schemeClr val="accent5">
                                <a:lumMod val="40000"/>
                                <a:lumOff val="60000"/>
                              </a:schemeClr>
                            </a:solidFill>
                            <a:latin typeface="Cambria Math" panose="02040503050406030204" pitchFamily="18" charset="0"/>
                            <a:cs typeface="Arial" panose="020B0604020202020204" pitchFamily="34" charset="0"/>
                          </a:rPr>
                          <m:t>𝐋</m:t>
                        </m:r>
                        <m:r>
                          <a:rPr lang="en-AU" sz="3100" b="1" i="0" smtClean="0">
                            <a:solidFill>
                              <a:schemeClr val="accent5">
                                <a:lumMod val="40000"/>
                                <a:lumOff val="60000"/>
                              </a:schemeClr>
                            </a:solidFill>
                            <a:latin typeface="Cambria Math" panose="02040503050406030204" pitchFamily="18" charset="0"/>
                            <a:cs typeface="Arial" panose="020B0604020202020204" pitchFamily="34" charset="0"/>
                          </a:rPr>
                          <m:t>  </m:t>
                        </m:r>
                        <m:r>
                          <a:rPr lang="en-AU" sz="3100" b="1" i="0" smtClean="0">
                            <a:solidFill>
                              <a:schemeClr val="accent5">
                                <a:lumMod val="40000"/>
                                <a:lumOff val="60000"/>
                              </a:schemeClr>
                            </a:solidFill>
                            <a:latin typeface="Cambria Math" panose="02040503050406030204" pitchFamily="18" charset="0"/>
                            <a:cs typeface="Arial" panose="020B0604020202020204" pitchFamily="34" charset="0"/>
                          </a:rPr>
                          <m:t>𝐧</m:t>
                        </m:r>
                      </m:den>
                    </m:f>
                  </m:oMath>
                </a14:m>
                <a:r>
                  <a:rPr lang="en-AU" sz="3100" b="1" u="sng" dirty="0">
                    <a:solidFill>
                      <a:schemeClr val="accent5">
                        <a:lumMod val="40000"/>
                        <a:lumOff val="60000"/>
                      </a:schemeClr>
                    </a:solidFill>
                    <a:latin typeface="Corbel" panose="020B0503020204020204" pitchFamily="34" charset="0"/>
                    <a:cs typeface="Arial" panose="020B0604020202020204" pitchFamily="34" charset="0"/>
                  </a:rPr>
                  <a:t>.</a:t>
                </a:r>
              </a:p>
              <a:p>
                <a:pPr marL="0" indent="0">
                  <a:lnSpc>
                    <a:spcPct val="100000"/>
                  </a:lnSpc>
                  <a:spcBef>
                    <a:spcPts val="0"/>
                  </a:spcBef>
                  <a:buNone/>
                </a:pPr>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None/>
                </a:pPr>
                <a:r>
                  <a:rPr lang="el-GR" sz="3100" b="1" dirty="0">
                    <a:solidFill>
                      <a:schemeClr val="accent5">
                        <a:lumMod val="40000"/>
                        <a:lumOff val="60000"/>
                      </a:schemeClr>
                    </a:solidFill>
                    <a:latin typeface="Corbel" panose="020B0503020204020204" pitchFamily="34" charset="0"/>
                  </a:rPr>
                  <a:t>δ</a:t>
                </a:r>
                <a:r>
                  <a:rPr lang="en-AU" sz="3100" b="1" dirty="0">
                    <a:solidFill>
                      <a:schemeClr val="accent5">
                        <a:lumMod val="40000"/>
                        <a:lumOff val="60000"/>
                      </a:schemeClr>
                    </a:solidFill>
                    <a:latin typeface="Corbel" panose="020B0503020204020204" pitchFamily="34" charset="0"/>
                  </a:rPr>
                  <a:t> = d sin</a:t>
                </a:r>
                <a:r>
                  <a:rPr lang="el-GR" sz="3100" b="1" dirty="0">
                    <a:solidFill>
                      <a:schemeClr val="accent5">
                        <a:lumMod val="40000"/>
                        <a:lumOff val="60000"/>
                      </a:schemeClr>
                    </a:solidFill>
                    <a:latin typeface="Corbel" panose="020B0503020204020204" pitchFamily="34" charset="0"/>
                    <a:cs typeface="Arial" panose="020B0604020202020204" pitchFamily="34" charset="0"/>
                  </a:rPr>
                  <a:t>θ</a:t>
                </a:r>
                <a:endParaRPr lang="en-AU" sz="3100" b="1" dirty="0">
                  <a:solidFill>
                    <a:schemeClr val="accent5">
                      <a:lumMod val="40000"/>
                      <a:lumOff val="60000"/>
                    </a:schemeClr>
                  </a:solidFill>
                  <a:latin typeface="Corbel" panose="020B0503020204020204" pitchFamily="34" charset="0"/>
                  <a:cs typeface="Arial" panose="020B0604020202020204" pitchFamily="34" charset="0"/>
                </a:endParaRPr>
              </a:p>
              <a:p>
                <a:pPr marL="0" indent="0">
                  <a:lnSpc>
                    <a:spcPct val="100000"/>
                  </a:lnSpc>
                  <a:spcBef>
                    <a:spcPts val="0"/>
                  </a:spcBef>
                  <a:buNone/>
                </a:pPr>
                <a:endParaRPr lang="en-AU" sz="3100" b="1" dirty="0">
                  <a:solidFill>
                    <a:schemeClr val="accent5">
                      <a:lumMod val="40000"/>
                      <a:lumOff val="60000"/>
                    </a:schemeClr>
                  </a:solidFill>
                  <a:latin typeface="Corbel" panose="020B0503020204020204" pitchFamily="34" charset="0"/>
                  <a:cs typeface="Arial" panose="020B0604020202020204" pitchFamily="34" charset="0"/>
                </a:endParaRPr>
              </a:p>
              <a:p>
                <a:pPr marL="0" indent="0">
                  <a:lnSpc>
                    <a:spcPct val="100000"/>
                  </a:lnSpc>
                  <a:spcBef>
                    <a:spcPts val="0"/>
                  </a:spcBef>
                  <a:buNone/>
                </a:pPr>
                <a:r>
                  <a:rPr lang="en-AU" sz="3100" b="1" dirty="0" err="1">
                    <a:solidFill>
                      <a:schemeClr val="accent5">
                        <a:lumMod val="40000"/>
                        <a:lumOff val="60000"/>
                      </a:schemeClr>
                    </a:solidFill>
                    <a:latin typeface="Corbel" panose="020B0503020204020204" pitchFamily="34" charset="0"/>
                    <a:cs typeface="Arial" panose="020B0604020202020204" pitchFamily="34" charset="0"/>
                  </a:rPr>
                  <a:t>λ</a:t>
                </a:r>
                <a:r>
                  <a:rPr lang="en-AU" sz="3100" b="1" baseline="-25000" dirty="0" err="1">
                    <a:solidFill>
                      <a:schemeClr val="accent5">
                        <a:lumMod val="40000"/>
                        <a:lumOff val="60000"/>
                      </a:schemeClr>
                    </a:solidFill>
                    <a:latin typeface="Corbel" panose="020B0503020204020204" pitchFamily="34" charset="0"/>
                    <a:cs typeface="Arial" panose="020B0604020202020204" pitchFamily="34" charset="0"/>
                  </a:rPr>
                  <a:t>max</a:t>
                </a:r>
                <a:r>
                  <a:rPr lang="en-AU" sz="3100" b="1" dirty="0">
                    <a:solidFill>
                      <a:schemeClr val="accent5">
                        <a:lumMod val="40000"/>
                        <a:lumOff val="60000"/>
                      </a:schemeClr>
                    </a:solidFill>
                    <a:latin typeface="Corbel" panose="020B0503020204020204" pitchFamily="34" charset="0"/>
                    <a:cs typeface="Arial" panose="020B0604020202020204" pitchFamily="34" charset="0"/>
                  </a:rPr>
                  <a:t> = </a:t>
                </a:r>
                <a14:m>
                  <m:oMath xmlns:m="http://schemas.openxmlformats.org/officeDocument/2006/math">
                    <m:f>
                      <m:fPr>
                        <m:ctrlPr>
                          <a:rPr lang="en-AU" sz="3100" b="1" i="1" smtClean="0">
                            <a:solidFill>
                              <a:schemeClr val="accent5">
                                <a:lumMod val="40000"/>
                                <a:lumOff val="60000"/>
                              </a:schemeClr>
                            </a:solidFill>
                            <a:latin typeface="Cambria Math" panose="02040503050406030204" pitchFamily="18" charset="0"/>
                            <a:cs typeface="Arial" panose="020B0604020202020204" pitchFamily="34" charset="0"/>
                          </a:rPr>
                        </m:ctrlPr>
                      </m:fPr>
                      <m:num>
                        <m:r>
                          <a:rPr lang="en-AU" sz="3100" b="1" i="0" smtClean="0">
                            <a:solidFill>
                              <a:schemeClr val="accent5">
                                <a:lumMod val="40000"/>
                                <a:lumOff val="60000"/>
                              </a:schemeClr>
                            </a:solidFill>
                            <a:latin typeface="Cambria Math" panose="02040503050406030204" pitchFamily="18" charset="0"/>
                            <a:cs typeface="Arial" panose="020B0604020202020204" pitchFamily="34" charset="0"/>
                          </a:rPr>
                          <m:t>𝐛</m:t>
                        </m:r>
                      </m:num>
                      <m:den>
                        <m:r>
                          <a:rPr lang="en-AU" sz="3100" b="1" i="0" smtClean="0">
                            <a:solidFill>
                              <a:schemeClr val="accent5">
                                <a:lumMod val="40000"/>
                                <a:lumOff val="60000"/>
                              </a:schemeClr>
                            </a:solidFill>
                            <a:latin typeface="Cambria Math" panose="02040503050406030204" pitchFamily="18" charset="0"/>
                            <a:cs typeface="Arial" panose="020B0604020202020204" pitchFamily="34" charset="0"/>
                          </a:rPr>
                          <m:t>𝐓</m:t>
                        </m:r>
                      </m:den>
                    </m:f>
                  </m:oMath>
                </a14:m>
                <a:endParaRPr lang="en-AU" sz="3100" b="1" dirty="0">
                  <a:solidFill>
                    <a:schemeClr val="accent5">
                      <a:lumMod val="40000"/>
                      <a:lumOff val="60000"/>
                    </a:schemeClr>
                  </a:solidFill>
                  <a:latin typeface="Corbel" panose="020B0503020204020204" pitchFamily="34" charset="0"/>
                  <a:cs typeface="Arial" panose="020B0604020202020204" pitchFamily="34" charset="0"/>
                </a:endParaRPr>
              </a:p>
              <a:p>
                <a:pPr marL="0" indent="0">
                  <a:lnSpc>
                    <a:spcPct val="100000"/>
                  </a:lnSpc>
                  <a:spcBef>
                    <a:spcPts val="0"/>
                  </a:spcBef>
                  <a:buNone/>
                </a:pPr>
                <a:endParaRPr lang="en-AU" sz="3100" b="1" dirty="0">
                  <a:solidFill>
                    <a:schemeClr val="accent5">
                      <a:lumMod val="40000"/>
                      <a:lumOff val="60000"/>
                    </a:schemeClr>
                  </a:solidFill>
                  <a:latin typeface="Corbel" panose="020B0503020204020204" pitchFamily="34" charset="0"/>
                  <a:cs typeface="Arial" panose="020B0604020202020204" pitchFamily="34" charset="0"/>
                </a:endParaRPr>
              </a:p>
              <a:p>
                <a:pPr marL="0" indent="0">
                  <a:lnSpc>
                    <a:spcPct val="100000"/>
                  </a:lnSpc>
                  <a:spcBef>
                    <a:spcPts val="0"/>
                  </a:spcBef>
                  <a:buNone/>
                </a:pPr>
                <a:r>
                  <a:rPr lang="en-AU" sz="3100" b="1" dirty="0" err="1">
                    <a:solidFill>
                      <a:schemeClr val="accent5">
                        <a:lumMod val="40000"/>
                        <a:lumOff val="60000"/>
                      </a:schemeClr>
                    </a:solidFill>
                    <a:latin typeface="Corbel" panose="020B0503020204020204" pitchFamily="34" charset="0"/>
                    <a:cs typeface="Arial" panose="020B0604020202020204" pitchFamily="34" charset="0"/>
                  </a:rPr>
                  <a:t>P</a:t>
                </a:r>
                <a:r>
                  <a:rPr lang="en-AU" sz="3100" b="1" baseline="-25000" dirty="0" err="1">
                    <a:solidFill>
                      <a:schemeClr val="accent5">
                        <a:lumMod val="40000"/>
                        <a:lumOff val="60000"/>
                      </a:schemeClr>
                    </a:solidFill>
                    <a:latin typeface="Corbel" panose="020B0503020204020204" pitchFamily="34" charset="0"/>
                    <a:cs typeface="Arial" panose="020B0604020202020204" pitchFamily="34" charset="0"/>
                  </a:rPr>
                  <a:t>b</a:t>
                </a:r>
                <a:r>
                  <a:rPr lang="en-AU" sz="3100" b="1" dirty="0">
                    <a:solidFill>
                      <a:schemeClr val="accent5">
                        <a:lumMod val="40000"/>
                        <a:lumOff val="60000"/>
                      </a:schemeClr>
                    </a:solidFill>
                    <a:latin typeface="Corbel" panose="020B0503020204020204" pitchFamily="34" charset="0"/>
                    <a:cs typeface="Arial" panose="020B0604020202020204" pitchFamily="34" charset="0"/>
                  </a:rPr>
                  <a:t> = </a:t>
                </a:r>
                <a:r>
                  <a:rPr lang="el-GR" sz="3100" b="1" dirty="0">
                    <a:solidFill>
                      <a:schemeClr val="accent5">
                        <a:lumMod val="40000"/>
                        <a:lumOff val="60000"/>
                      </a:schemeClr>
                    </a:solidFill>
                    <a:latin typeface="Corbel" panose="020B0503020204020204" pitchFamily="34" charset="0"/>
                    <a:cs typeface="Arial" panose="020B0604020202020204" pitchFamily="34" charset="0"/>
                  </a:rPr>
                  <a:t>σ</a:t>
                </a:r>
                <a:r>
                  <a:rPr lang="en-AU" sz="3100" b="1" dirty="0">
                    <a:solidFill>
                      <a:schemeClr val="accent5">
                        <a:lumMod val="40000"/>
                        <a:lumOff val="60000"/>
                      </a:schemeClr>
                    </a:solidFill>
                    <a:latin typeface="Corbel" panose="020B0503020204020204" pitchFamily="34" charset="0"/>
                    <a:cs typeface="Arial" panose="020B0604020202020204" pitchFamily="34" charset="0"/>
                  </a:rPr>
                  <a:t> A T</a:t>
                </a:r>
                <a:r>
                  <a:rPr lang="en-AU" sz="3100" b="1" baseline="30000" dirty="0">
                    <a:solidFill>
                      <a:schemeClr val="accent5">
                        <a:lumMod val="40000"/>
                        <a:lumOff val="60000"/>
                      </a:schemeClr>
                    </a:solidFill>
                    <a:latin typeface="Corbel" panose="020B0503020204020204" pitchFamily="34" charset="0"/>
                    <a:cs typeface="Arial" panose="020B0604020202020204" pitchFamily="34" charset="0"/>
                  </a:rPr>
                  <a:t>4</a:t>
                </a:r>
              </a:p>
              <a:p>
                <a:pPr marL="0" indent="0">
                  <a:lnSpc>
                    <a:spcPct val="100000"/>
                  </a:lnSpc>
                  <a:spcBef>
                    <a:spcPts val="0"/>
                  </a:spcBef>
                  <a:buNone/>
                </a:pPr>
                <a:endParaRPr lang="en-AU" sz="3100" b="1" dirty="0">
                  <a:solidFill>
                    <a:schemeClr val="accent5">
                      <a:lumMod val="40000"/>
                      <a:lumOff val="60000"/>
                    </a:schemeClr>
                  </a:solidFill>
                  <a:latin typeface="Corbel" panose="020B0503020204020204" pitchFamily="34" charset="0"/>
                  <a:cs typeface="Arial" panose="020B0604020202020204" pitchFamily="34" charset="0"/>
                </a:endParaRPr>
              </a:p>
              <a:p>
                <a:pPr marL="0" indent="0">
                  <a:lnSpc>
                    <a:spcPct val="100000"/>
                  </a:lnSpc>
                  <a:spcBef>
                    <a:spcPts val="0"/>
                  </a:spcBef>
                  <a:buNone/>
                </a:pPr>
                <a:endParaRPr lang="en-AU" sz="3100" b="1" dirty="0">
                  <a:solidFill>
                    <a:schemeClr val="accent5">
                      <a:lumMod val="40000"/>
                      <a:lumOff val="60000"/>
                    </a:schemeClr>
                  </a:solidFill>
                  <a:latin typeface="Corbel" panose="020B0503020204020204" pitchFamily="34" charset="0"/>
                  <a:cs typeface="Arial" panose="020B0604020202020204" pitchFamily="34" charset="0"/>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916503" y="1377538"/>
                <a:ext cx="2131497" cy="5272644"/>
              </a:xfrm>
              <a:blipFill rotWithShape="0">
                <a:blip r:embed="rId2"/>
                <a:stretch>
                  <a:fillRect l="-5899" t="-1263"/>
                </a:stretch>
              </a:blipFill>
              <a:ln w="38100">
                <a:solidFill>
                  <a:srgbClr val="C0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Espace réservé du contenu 2"/>
              <p:cNvSpPr txBox="1">
                <a:spLocks/>
              </p:cNvSpPr>
              <p:nvPr/>
            </p:nvSpPr>
            <p:spPr>
              <a:xfrm>
                <a:off x="4072309" y="1377538"/>
                <a:ext cx="4007796" cy="5272644"/>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0"/>
                  </a:spcBef>
                  <a:buNone/>
                </a:pPr>
                <a:r>
                  <a:rPr lang="en-AU" sz="3100" b="1" dirty="0">
                    <a:solidFill>
                      <a:schemeClr val="accent5">
                        <a:lumMod val="40000"/>
                        <a:lumOff val="60000"/>
                      </a:schemeClr>
                    </a:solidFill>
                    <a:latin typeface="Corbel" panose="020B0503020204020204" pitchFamily="34" charset="0"/>
                    <a:cs typeface="Arial" panose="020B0604020202020204" pitchFamily="34" charset="0"/>
                  </a:rPr>
                  <a:t>E</a:t>
                </a:r>
                <a:r>
                  <a:rPr lang="en-AU" sz="3100" b="1" baseline="-25000" dirty="0" err="1">
                    <a:solidFill>
                      <a:schemeClr val="accent5">
                        <a:lumMod val="40000"/>
                        <a:lumOff val="60000"/>
                      </a:schemeClr>
                    </a:solidFill>
                    <a:latin typeface="Corbel" panose="020B0503020204020204" pitchFamily="34" charset="0"/>
                    <a:cs typeface="Arial" panose="020B0604020202020204" pitchFamily="34" charset="0"/>
                  </a:rPr>
                  <a:t>quantum</a:t>
                </a:r>
                <a:r>
                  <a:rPr lang="en-AU" sz="3100" b="1" dirty="0">
                    <a:solidFill>
                      <a:schemeClr val="accent5">
                        <a:lumMod val="40000"/>
                        <a:lumOff val="60000"/>
                      </a:schemeClr>
                    </a:solidFill>
                    <a:latin typeface="Corbel" panose="020B0503020204020204" pitchFamily="34" charset="0"/>
                  </a:rPr>
                  <a:t> = N h f </a:t>
                </a:r>
              </a:p>
              <a:p>
                <a:pPr marL="0" indent="0">
                  <a:lnSpc>
                    <a:spcPct val="100000"/>
                  </a:lnSpc>
                  <a:spcBef>
                    <a:spcPts val="0"/>
                  </a:spcBef>
                  <a:buNone/>
                </a:pPr>
                <a:r>
                  <a:rPr lang="en-AU" sz="3100" b="1" dirty="0">
                    <a:solidFill>
                      <a:schemeClr val="accent5">
                        <a:lumMod val="40000"/>
                        <a:lumOff val="60000"/>
                      </a:schemeClr>
                    </a:solidFill>
                    <a:latin typeface="Corbel" panose="020B0503020204020204" pitchFamily="34" charset="0"/>
                  </a:rPr>
                  <a:t>                = N</a:t>
                </a:r>
                <a14:m>
                  <m:oMath xmlns:m="http://schemas.openxmlformats.org/officeDocument/2006/math">
                    <m:f>
                      <m:fPr>
                        <m:ctrlPr>
                          <a:rPr lang="en-AU" sz="3100" b="1" i="1">
                            <a:solidFill>
                              <a:schemeClr val="accent5">
                                <a:lumMod val="40000"/>
                                <a:lumOff val="60000"/>
                              </a:schemeClr>
                            </a:solidFill>
                            <a:latin typeface="Cambria Math" panose="02040503050406030204" pitchFamily="18" charset="0"/>
                          </a:rPr>
                        </m:ctrlPr>
                      </m:fPr>
                      <m:num>
                        <m:r>
                          <a:rPr lang="en-AU" sz="3100" b="1" i="0">
                            <a:solidFill>
                              <a:schemeClr val="accent5">
                                <a:lumMod val="40000"/>
                                <a:lumOff val="60000"/>
                              </a:schemeClr>
                            </a:solidFill>
                            <a:latin typeface="Cambria Math"/>
                          </a:rPr>
                          <m:t>𝐡</m:t>
                        </m:r>
                        <m:r>
                          <a:rPr lang="en-AU" sz="3100" b="1" i="0">
                            <a:solidFill>
                              <a:schemeClr val="accent5">
                                <a:lumMod val="40000"/>
                                <a:lumOff val="60000"/>
                              </a:schemeClr>
                            </a:solidFill>
                            <a:latin typeface="Cambria Math"/>
                          </a:rPr>
                          <m:t> </m:t>
                        </m:r>
                        <m:r>
                          <a:rPr lang="en-AU" sz="3100" b="1" i="0">
                            <a:solidFill>
                              <a:schemeClr val="accent5">
                                <a:lumMod val="40000"/>
                                <a:lumOff val="60000"/>
                              </a:schemeClr>
                            </a:solidFill>
                            <a:latin typeface="Cambria Math"/>
                          </a:rPr>
                          <m:t>𝐜</m:t>
                        </m:r>
                      </m:num>
                      <m:den>
                        <m:r>
                          <a:rPr lang="el-GR" sz="3100" b="1" i="0">
                            <a:solidFill>
                              <a:schemeClr val="accent5">
                                <a:lumMod val="40000"/>
                                <a:lumOff val="60000"/>
                              </a:schemeClr>
                            </a:solidFill>
                            <a:latin typeface="Cambria Math"/>
                          </a:rPr>
                          <m:t>𝛌</m:t>
                        </m:r>
                      </m:den>
                    </m:f>
                  </m:oMath>
                </a14:m>
                <a:r>
                  <a:rPr lang="en-AU" sz="3100" b="1" dirty="0">
                    <a:solidFill>
                      <a:schemeClr val="accent5">
                        <a:lumMod val="40000"/>
                        <a:lumOff val="60000"/>
                      </a:schemeClr>
                    </a:solidFill>
                    <a:latin typeface="Corbel" panose="020B0503020204020204" pitchFamily="34" charset="0"/>
                    <a:cs typeface="Arial" panose="020B0604020202020204" pitchFamily="34" charset="0"/>
                  </a:rPr>
                  <a:t> </a:t>
                </a:r>
              </a:p>
              <a:p>
                <a:pPr marL="0" indent="0">
                  <a:lnSpc>
                    <a:spcPct val="100000"/>
                  </a:lnSpc>
                  <a:spcBef>
                    <a:spcPts val="0"/>
                  </a:spcBef>
                  <a:buNone/>
                </a:pPr>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None/>
                </a:pPr>
                <a:r>
                  <a:rPr lang="en-AU" sz="3100" b="1" dirty="0" err="1">
                    <a:solidFill>
                      <a:schemeClr val="accent5">
                        <a:lumMod val="40000"/>
                        <a:lumOff val="60000"/>
                      </a:schemeClr>
                    </a:solidFill>
                    <a:latin typeface="Corbel" panose="020B0503020204020204" pitchFamily="34" charset="0"/>
                  </a:rPr>
                  <a:t>E</a:t>
                </a:r>
                <a:r>
                  <a:rPr lang="en-AU" sz="3100" b="1" baseline="-25000" dirty="0" err="1">
                    <a:solidFill>
                      <a:schemeClr val="accent5">
                        <a:lumMod val="40000"/>
                        <a:lumOff val="60000"/>
                      </a:schemeClr>
                    </a:solidFill>
                    <a:latin typeface="Corbel" panose="020B0503020204020204" pitchFamily="34" charset="0"/>
                  </a:rPr>
                  <a:t>k</a:t>
                </a:r>
                <a:r>
                  <a:rPr lang="en-AU" sz="3100" b="1" dirty="0">
                    <a:solidFill>
                      <a:schemeClr val="accent5">
                        <a:lumMod val="40000"/>
                        <a:lumOff val="60000"/>
                      </a:schemeClr>
                    </a:solidFill>
                    <a:latin typeface="Corbel" panose="020B0503020204020204" pitchFamily="34" charset="0"/>
                  </a:rPr>
                  <a:t> = ½ m v</a:t>
                </a:r>
                <a:r>
                  <a:rPr lang="en-AU" sz="3100" b="1" baseline="-25000" dirty="0">
                    <a:solidFill>
                      <a:schemeClr val="accent5">
                        <a:lumMod val="40000"/>
                        <a:lumOff val="60000"/>
                      </a:schemeClr>
                    </a:solidFill>
                    <a:latin typeface="Corbel" panose="020B0503020204020204" pitchFamily="34" charset="0"/>
                  </a:rPr>
                  <a:t>max</a:t>
                </a:r>
                <a:r>
                  <a:rPr lang="en-AU" sz="3100" b="1" baseline="30000" dirty="0">
                    <a:solidFill>
                      <a:schemeClr val="accent5">
                        <a:lumMod val="40000"/>
                        <a:lumOff val="60000"/>
                      </a:schemeClr>
                    </a:solidFill>
                    <a:latin typeface="Corbel" panose="020B0503020204020204" pitchFamily="34" charset="0"/>
                  </a:rPr>
                  <a:t>2</a:t>
                </a:r>
                <a:r>
                  <a:rPr lang="en-AU" sz="3100" b="1" dirty="0">
                    <a:solidFill>
                      <a:schemeClr val="accent5">
                        <a:lumMod val="40000"/>
                        <a:lumOff val="60000"/>
                      </a:schemeClr>
                    </a:solidFill>
                    <a:latin typeface="Corbel" panose="020B0503020204020204" pitchFamily="34" charset="0"/>
                  </a:rPr>
                  <a:t> </a:t>
                </a:r>
              </a:p>
              <a:p>
                <a:pPr marL="0" indent="0">
                  <a:lnSpc>
                    <a:spcPct val="100000"/>
                  </a:lnSpc>
                  <a:spcBef>
                    <a:spcPts val="0"/>
                  </a:spcBef>
                  <a:buFont typeface="Arial" panose="020B0604020202020204" pitchFamily="34" charset="0"/>
                  <a:buNone/>
                </a:pPr>
                <a:r>
                  <a:rPr lang="en-AU" sz="3100" b="1" dirty="0">
                    <a:solidFill>
                      <a:schemeClr val="accent5">
                        <a:lumMod val="40000"/>
                        <a:lumOff val="60000"/>
                      </a:schemeClr>
                    </a:solidFill>
                    <a:latin typeface="Corbel" panose="020B0503020204020204" pitchFamily="34" charset="0"/>
                  </a:rPr>
                  <a:t>      = V</a:t>
                </a:r>
                <a:r>
                  <a:rPr lang="en-AU" sz="3100" b="1" baseline="-25000" dirty="0">
                    <a:solidFill>
                      <a:schemeClr val="accent5">
                        <a:lumMod val="40000"/>
                        <a:lumOff val="60000"/>
                      </a:schemeClr>
                    </a:solidFill>
                    <a:latin typeface="Corbel" panose="020B0503020204020204" pitchFamily="34" charset="0"/>
                  </a:rPr>
                  <a:t>o</a:t>
                </a:r>
                <a:r>
                  <a:rPr lang="en-AU" sz="3100" b="1" dirty="0">
                    <a:solidFill>
                      <a:schemeClr val="accent5">
                        <a:lumMod val="40000"/>
                        <a:lumOff val="60000"/>
                      </a:schemeClr>
                    </a:solidFill>
                    <a:latin typeface="Corbel" panose="020B0503020204020204" pitchFamily="34" charset="0"/>
                  </a:rPr>
                  <a:t> q </a:t>
                </a:r>
              </a:p>
              <a:p>
                <a:pPr marL="0" indent="0">
                  <a:lnSpc>
                    <a:spcPct val="100000"/>
                  </a:lnSpc>
                  <a:spcBef>
                    <a:spcPts val="0"/>
                  </a:spcBef>
                  <a:buFont typeface="Arial" panose="020B0604020202020204" pitchFamily="34" charset="0"/>
                  <a:buNone/>
                  <a:tabLst>
                    <a:tab pos="3136900" algn="l"/>
                  </a:tabLst>
                </a:pPr>
                <a:r>
                  <a:rPr lang="en-AU" sz="3100" b="1" dirty="0">
                    <a:solidFill>
                      <a:schemeClr val="accent5">
                        <a:lumMod val="40000"/>
                        <a:lumOff val="60000"/>
                      </a:schemeClr>
                    </a:solidFill>
                    <a:latin typeface="Corbel" panose="020B0503020204020204" pitchFamily="34" charset="0"/>
                  </a:rPr>
                  <a:t>      = ½ m v</a:t>
                </a:r>
                <a:r>
                  <a:rPr lang="en-AU" sz="3100" b="1" baseline="-25000" dirty="0">
                    <a:solidFill>
                      <a:schemeClr val="accent5">
                        <a:lumMod val="40000"/>
                        <a:lumOff val="60000"/>
                      </a:schemeClr>
                    </a:solidFill>
                    <a:latin typeface="Corbel" panose="020B0503020204020204" pitchFamily="34" charset="0"/>
                  </a:rPr>
                  <a:t>max</a:t>
                </a:r>
                <a:r>
                  <a:rPr lang="en-AU" sz="3100" b="1" baseline="30000" dirty="0">
                    <a:solidFill>
                      <a:schemeClr val="accent5">
                        <a:lumMod val="40000"/>
                        <a:lumOff val="60000"/>
                      </a:schemeClr>
                    </a:solidFill>
                    <a:latin typeface="Corbel" panose="020B0503020204020204" pitchFamily="34" charset="0"/>
                  </a:rPr>
                  <a:t>2</a:t>
                </a:r>
                <a:r>
                  <a:rPr lang="en-AU" sz="3100" b="1" dirty="0">
                    <a:solidFill>
                      <a:schemeClr val="accent5">
                        <a:lumMod val="40000"/>
                        <a:lumOff val="60000"/>
                      </a:schemeClr>
                    </a:solidFill>
                    <a:latin typeface="Corbel" panose="020B0503020204020204" pitchFamily="34" charset="0"/>
                  </a:rPr>
                  <a:t> </a:t>
                </a:r>
              </a:p>
              <a:p>
                <a:pPr marL="0" indent="0">
                  <a:lnSpc>
                    <a:spcPct val="100000"/>
                  </a:lnSpc>
                  <a:spcBef>
                    <a:spcPts val="0"/>
                  </a:spcBef>
                  <a:buFont typeface="Arial" panose="020B0604020202020204" pitchFamily="34" charset="0"/>
                  <a:buNone/>
                  <a:tabLst>
                    <a:tab pos="3136900" algn="l"/>
                  </a:tabLst>
                </a:pPr>
                <a:r>
                  <a:rPr lang="en-AU" sz="3100" b="1" dirty="0">
                    <a:solidFill>
                      <a:schemeClr val="accent5">
                        <a:lumMod val="40000"/>
                        <a:lumOff val="60000"/>
                      </a:schemeClr>
                    </a:solidFill>
                    <a:latin typeface="Corbel" panose="020B0503020204020204" pitchFamily="34" charset="0"/>
                  </a:rPr>
                  <a:t>      = h f – W</a:t>
                </a:r>
              </a:p>
              <a:p>
                <a:pPr marL="0" indent="0">
                  <a:lnSpc>
                    <a:spcPct val="100000"/>
                  </a:lnSpc>
                  <a:spcBef>
                    <a:spcPts val="0"/>
                  </a:spcBef>
                  <a:buFont typeface="Arial" panose="020B0604020202020204" pitchFamily="34" charset="0"/>
                  <a:buNone/>
                  <a:tabLst>
                    <a:tab pos="3136900" algn="l"/>
                  </a:tabLst>
                </a:pPr>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None/>
                  <a:tabLst>
                    <a:tab pos="3136900" algn="l"/>
                  </a:tabLst>
                </a:pPr>
                <a14:m>
                  <m:oMath xmlns:m="http://schemas.openxmlformats.org/officeDocument/2006/math">
                    <m:f>
                      <m:fPr>
                        <m:ctrlPr>
                          <a:rPr lang="en-AU" sz="3100" b="1" i="1" dirty="0" smtClean="0">
                            <a:solidFill>
                              <a:schemeClr val="accent5">
                                <a:lumMod val="40000"/>
                                <a:lumOff val="60000"/>
                              </a:schemeClr>
                            </a:solidFill>
                            <a:latin typeface="Cambria Math" panose="02040503050406030204" pitchFamily="18" charset="0"/>
                          </a:rPr>
                        </m:ctrlPr>
                      </m:fPr>
                      <m:num>
                        <m:r>
                          <a:rPr lang="en-AU" sz="3100" b="1" i="0" dirty="0" smtClean="0">
                            <a:solidFill>
                              <a:schemeClr val="accent5">
                                <a:lumMod val="40000"/>
                                <a:lumOff val="60000"/>
                              </a:schemeClr>
                            </a:solidFill>
                            <a:latin typeface="Cambria Math" panose="02040503050406030204" pitchFamily="18" charset="0"/>
                          </a:rPr>
                          <m:t>𝟏</m:t>
                        </m:r>
                      </m:num>
                      <m:den>
                        <m:r>
                          <a:rPr lang="en-AU" sz="3100" b="1" i="0" dirty="0" smtClean="0">
                            <a:solidFill>
                              <a:schemeClr val="accent5">
                                <a:lumMod val="40000"/>
                                <a:lumOff val="60000"/>
                              </a:schemeClr>
                            </a:solidFill>
                            <a:latin typeface="Cambria Math" panose="02040503050406030204" pitchFamily="18" charset="0"/>
                            <a:ea typeface="Cambria Math" panose="02040503050406030204" pitchFamily="18" charset="0"/>
                          </a:rPr>
                          <m:t>𝛌</m:t>
                        </m:r>
                      </m:den>
                    </m:f>
                  </m:oMath>
                </a14:m>
                <a:r>
                  <a:rPr lang="en-AU" sz="3100" b="1" dirty="0">
                    <a:solidFill>
                      <a:schemeClr val="accent5">
                        <a:lumMod val="40000"/>
                        <a:lumOff val="60000"/>
                      </a:schemeClr>
                    </a:solidFill>
                    <a:latin typeface="Corbel" panose="020B0503020204020204" pitchFamily="34" charset="0"/>
                  </a:rPr>
                  <a:t>  = R </a:t>
                </a:r>
                <a14:m>
                  <m:oMath xmlns:m="http://schemas.openxmlformats.org/officeDocument/2006/math">
                    <m:d>
                      <m:dPr>
                        <m:ctrlPr>
                          <a:rPr lang="en-AU" sz="3100" b="1" i="1" smtClean="0">
                            <a:solidFill>
                              <a:schemeClr val="accent5">
                                <a:lumMod val="40000"/>
                                <a:lumOff val="60000"/>
                              </a:schemeClr>
                            </a:solidFill>
                            <a:latin typeface="Cambria Math" panose="02040503050406030204" pitchFamily="18" charset="0"/>
                          </a:rPr>
                        </m:ctrlPr>
                      </m:dPr>
                      <m:e>
                        <m:f>
                          <m:fPr>
                            <m:ctrlPr>
                              <a:rPr lang="en-AU" sz="3100" b="1" i="1" smtClean="0">
                                <a:solidFill>
                                  <a:schemeClr val="accent5">
                                    <a:lumMod val="40000"/>
                                    <a:lumOff val="60000"/>
                                  </a:schemeClr>
                                </a:solidFill>
                                <a:latin typeface="Cambria Math" panose="02040503050406030204" pitchFamily="18" charset="0"/>
                              </a:rPr>
                            </m:ctrlPr>
                          </m:fPr>
                          <m:num>
                            <m:r>
                              <a:rPr lang="en-AU" sz="3100" b="1" i="0" smtClean="0">
                                <a:solidFill>
                                  <a:schemeClr val="accent5">
                                    <a:lumMod val="40000"/>
                                    <a:lumOff val="60000"/>
                                  </a:schemeClr>
                                </a:solidFill>
                                <a:latin typeface="Cambria Math" panose="02040503050406030204" pitchFamily="18" charset="0"/>
                              </a:rPr>
                              <m:t>𝟏</m:t>
                            </m:r>
                          </m:num>
                          <m:den>
                            <m:sSubSup>
                              <m:sSubSupPr>
                                <m:ctrlPr>
                                  <a:rPr lang="en-AU" sz="3100" b="1" i="1" smtClean="0">
                                    <a:solidFill>
                                      <a:schemeClr val="accent5">
                                        <a:lumMod val="40000"/>
                                        <a:lumOff val="60000"/>
                                      </a:schemeClr>
                                    </a:solidFill>
                                    <a:latin typeface="Cambria Math" panose="02040503050406030204" pitchFamily="18" charset="0"/>
                                  </a:rPr>
                                </m:ctrlPr>
                              </m:sSubSupPr>
                              <m:e>
                                <m:r>
                                  <a:rPr lang="en-AU" sz="3100" b="1" i="0" smtClean="0">
                                    <a:solidFill>
                                      <a:schemeClr val="accent5">
                                        <a:lumMod val="40000"/>
                                        <a:lumOff val="60000"/>
                                      </a:schemeClr>
                                    </a:solidFill>
                                    <a:latin typeface="Cambria Math" panose="02040503050406030204" pitchFamily="18" charset="0"/>
                                  </a:rPr>
                                  <m:t>𝐧</m:t>
                                </m:r>
                              </m:e>
                              <m:sub>
                                <m:r>
                                  <a:rPr lang="en-AU" sz="3100" b="1" i="0" smtClean="0">
                                    <a:solidFill>
                                      <a:schemeClr val="accent5">
                                        <a:lumMod val="40000"/>
                                        <a:lumOff val="60000"/>
                                      </a:schemeClr>
                                    </a:solidFill>
                                    <a:latin typeface="Cambria Math" panose="02040503050406030204" pitchFamily="18" charset="0"/>
                                  </a:rPr>
                                  <m:t>𝐟𝐢𝐧𝐚𝐥</m:t>
                                </m:r>
                              </m:sub>
                              <m:sup>
                                <m:r>
                                  <a:rPr lang="en-AU" sz="3100" b="1" i="0" smtClean="0">
                                    <a:solidFill>
                                      <a:schemeClr val="accent5">
                                        <a:lumMod val="40000"/>
                                        <a:lumOff val="60000"/>
                                      </a:schemeClr>
                                    </a:solidFill>
                                    <a:latin typeface="Cambria Math" panose="02040503050406030204" pitchFamily="18" charset="0"/>
                                  </a:rPr>
                                  <m:t>𝟐</m:t>
                                </m:r>
                              </m:sup>
                            </m:sSubSup>
                          </m:den>
                        </m:f>
                        <m:r>
                          <a:rPr lang="en-AU" sz="3100" b="1" i="0" smtClean="0">
                            <a:solidFill>
                              <a:schemeClr val="accent5">
                                <a:lumMod val="40000"/>
                                <a:lumOff val="60000"/>
                              </a:schemeClr>
                            </a:solidFill>
                            <a:latin typeface="Cambria Math" panose="02040503050406030204" pitchFamily="18" charset="0"/>
                          </a:rPr>
                          <m:t> − </m:t>
                        </m:r>
                        <m:f>
                          <m:fPr>
                            <m:ctrlPr>
                              <a:rPr lang="en-AU" sz="3100" b="1" i="1" smtClean="0">
                                <a:solidFill>
                                  <a:schemeClr val="accent5">
                                    <a:lumMod val="40000"/>
                                    <a:lumOff val="60000"/>
                                  </a:schemeClr>
                                </a:solidFill>
                                <a:latin typeface="Cambria Math" panose="02040503050406030204" pitchFamily="18" charset="0"/>
                              </a:rPr>
                            </m:ctrlPr>
                          </m:fPr>
                          <m:num>
                            <m:r>
                              <a:rPr lang="en-AU" sz="3100" b="1" i="0" smtClean="0">
                                <a:solidFill>
                                  <a:schemeClr val="accent5">
                                    <a:lumMod val="40000"/>
                                    <a:lumOff val="60000"/>
                                  </a:schemeClr>
                                </a:solidFill>
                                <a:latin typeface="Cambria Math" panose="02040503050406030204" pitchFamily="18" charset="0"/>
                              </a:rPr>
                              <m:t>𝟏</m:t>
                            </m:r>
                          </m:num>
                          <m:den>
                            <m:sSubSup>
                              <m:sSubSupPr>
                                <m:ctrlPr>
                                  <a:rPr lang="en-AU" sz="3100" b="1" i="1">
                                    <a:solidFill>
                                      <a:schemeClr val="accent5">
                                        <a:lumMod val="40000"/>
                                        <a:lumOff val="60000"/>
                                      </a:schemeClr>
                                    </a:solidFill>
                                    <a:latin typeface="Cambria Math" panose="02040503050406030204" pitchFamily="18" charset="0"/>
                                  </a:rPr>
                                </m:ctrlPr>
                              </m:sSubSupPr>
                              <m:e>
                                <m:r>
                                  <a:rPr lang="en-AU" sz="3100" b="1" i="0">
                                    <a:solidFill>
                                      <a:schemeClr val="accent5">
                                        <a:lumMod val="40000"/>
                                        <a:lumOff val="60000"/>
                                      </a:schemeClr>
                                    </a:solidFill>
                                    <a:latin typeface="Cambria Math" panose="02040503050406030204" pitchFamily="18" charset="0"/>
                                  </a:rPr>
                                  <m:t>𝐧</m:t>
                                </m:r>
                              </m:e>
                              <m:sub>
                                <m:r>
                                  <a:rPr lang="en-AU" sz="3100" b="1" i="0" smtClean="0">
                                    <a:solidFill>
                                      <a:schemeClr val="accent5">
                                        <a:lumMod val="40000"/>
                                        <a:lumOff val="60000"/>
                                      </a:schemeClr>
                                    </a:solidFill>
                                    <a:latin typeface="Cambria Math" panose="02040503050406030204" pitchFamily="18" charset="0"/>
                                  </a:rPr>
                                  <m:t>𝐢𝐧𝐢𝐭𝐢𝐚𝐥</m:t>
                                </m:r>
                              </m:sub>
                              <m:sup>
                                <m:r>
                                  <a:rPr lang="en-AU" sz="3100" b="1" i="0">
                                    <a:solidFill>
                                      <a:schemeClr val="accent5">
                                        <a:lumMod val="40000"/>
                                        <a:lumOff val="60000"/>
                                      </a:schemeClr>
                                    </a:solidFill>
                                    <a:latin typeface="Cambria Math" panose="02040503050406030204" pitchFamily="18" charset="0"/>
                                  </a:rPr>
                                  <m:t>𝟐</m:t>
                                </m:r>
                              </m:sup>
                            </m:sSubSup>
                          </m:den>
                        </m:f>
                      </m:e>
                    </m:d>
                  </m:oMath>
                </a14:m>
                <a:endParaRPr lang="en-AU" sz="3100" b="1" dirty="0">
                  <a:solidFill>
                    <a:schemeClr val="accent5">
                      <a:lumMod val="40000"/>
                      <a:lumOff val="60000"/>
                    </a:schemeClr>
                  </a:solidFill>
                  <a:latin typeface="Corbel" panose="020B0503020204020204" pitchFamily="34" charset="0"/>
                </a:endParaRPr>
              </a:p>
            </p:txBody>
          </p:sp>
        </mc:Choice>
        <mc:Fallback xmlns="">
          <p:sp>
            <p:nvSpPr>
              <p:cNvPr id="4" name="Espace réservé du contenu 2"/>
              <p:cNvSpPr txBox="1">
                <a:spLocks noRot="1" noChangeAspect="1" noMove="1" noResize="1" noEditPoints="1" noAdjustHandles="1" noChangeArrowheads="1" noChangeShapeType="1" noTextEdit="1"/>
              </p:cNvSpPr>
              <p:nvPr/>
            </p:nvSpPr>
            <p:spPr>
              <a:xfrm>
                <a:off x="4072309" y="1377538"/>
                <a:ext cx="4007796" cy="5272644"/>
              </a:xfrm>
              <a:prstGeom prst="rect">
                <a:avLst/>
              </a:prstGeom>
              <a:blipFill rotWithShape="0">
                <a:blip r:embed="rId3"/>
                <a:stretch>
                  <a:fillRect l="-3167" t="-1263"/>
                </a:stretch>
              </a:blipFill>
              <a:ln w="38100">
                <a:solidFill>
                  <a:srgbClr val="C0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Espace réservé du contenu 2"/>
              <p:cNvSpPr txBox="1">
                <a:spLocks/>
              </p:cNvSpPr>
              <p:nvPr/>
            </p:nvSpPr>
            <p:spPr>
              <a:xfrm>
                <a:off x="9104414" y="1377538"/>
                <a:ext cx="2131497" cy="5272644"/>
              </a:xfrm>
              <a:prstGeom prst="rect">
                <a:avLst/>
              </a:prstGeom>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0"/>
                  </a:spcBef>
                  <a:buNone/>
                  <a:tabLst>
                    <a:tab pos="3136900" algn="l"/>
                  </a:tabLst>
                </a:pPr>
                <a:r>
                  <a:rPr lang="en-AU" sz="3100" b="1" dirty="0">
                    <a:solidFill>
                      <a:schemeClr val="accent5">
                        <a:lumMod val="40000"/>
                        <a:lumOff val="60000"/>
                      </a:schemeClr>
                    </a:solidFill>
                    <a:latin typeface="Corbel" panose="020B0503020204020204" pitchFamily="34" charset="0"/>
                  </a:rPr>
                  <a:t>E</a:t>
                </a:r>
                <a:r>
                  <a:rPr lang="en-AU" sz="3100" b="1" baseline="-25000" dirty="0">
                    <a:solidFill>
                      <a:schemeClr val="accent5">
                        <a:lumMod val="40000"/>
                        <a:lumOff val="60000"/>
                      </a:schemeClr>
                    </a:solidFill>
                    <a:latin typeface="Corbel" panose="020B0503020204020204" pitchFamily="34" charset="0"/>
                  </a:rPr>
                  <a:t>2</a:t>
                </a:r>
                <a:r>
                  <a:rPr lang="en-AU" sz="3100" b="1" dirty="0">
                    <a:solidFill>
                      <a:schemeClr val="accent5">
                        <a:lumMod val="40000"/>
                        <a:lumOff val="60000"/>
                      </a:schemeClr>
                    </a:solidFill>
                    <a:latin typeface="Corbel" panose="020B0503020204020204" pitchFamily="34" charset="0"/>
                  </a:rPr>
                  <a:t> – E</a:t>
                </a:r>
                <a:r>
                  <a:rPr lang="en-AU" sz="3100" b="1" baseline="-25000" dirty="0">
                    <a:solidFill>
                      <a:schemeClr val="accent5">
                        <a:lumMod val="40000"/>
                        <a:lumOff val="60000"/>
                      </a:schemeClr>
                    </a:solidFill>
                    <a:latin typeface="Corbel" panose="020B0503020204020204" pitchFamily="34" charset="0"/>
                  </a:rPr>
                  <a:t>1</a:t>
                </a:r>
                <a:r>
                  <a:rPr lang="en-AU" sz="3100" b="1" dirty="0">
                    <a:solidFill>
                      <a:schemeClr val="accent5">
                        <a:lumMod val="40000"/>
                        <a:lumOff val="60000"/>
                      </a:schemeClr>
                    </a:solidFill>
                    <a:latin typeface="Corbel" panose="020B0503020204020204" pitchFamily="34" charset="0"/>
                  </a:rPr>
                  <a:t> = h f </a:t>
                </a:r>
              </a:p>
              <a:p>
                <a:pPr marL="0" indent="0">
                  <a:lnSpc>
                    <a:spcPct val="100000"/>
                  </a:lnSpc>
                  <a:spcBef>
                    <a:spcPts val="0"/>
                  </a:spcBef>
                  <a:buNone/>
                </a:pPr>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None/>
                </a:pPr>
                <a:r>
                  <a:rPr lang="en-AU" sz="3100" b="1" dirty="0" err="1">
                    <a:solidFill>
                      <a:schemeClr val="accent5">
                        <a:lumMod val="40000"/>
                        <a:lumOff val="60000"/>
                      </a:schemeClr>
                    </a:solidFill>
                    <a:latin typeface="Corbel" panose="020B0503020204020204" pitchFamily="34" charset="0"/>
                  </a:rPr>
                  <a:t>E</a:t>
                </a:r>
                <a:r>
                  <a:rPr lang="en-AU" sz="3100" b="1" baseline="-25000" dirty="0" err="1">
                    <a:solidFill>
                      <a:schemeClr val="accent5">
                        <a:lumMod val="40000"/>
                        <a:lumOff val="60000"/>
                      </a:schemeClr>
                    </a:solidFill>
                    <a:latin typeface="Corbel" panose="020B0503020204020204" pitchFamily="34" charset="0"/>
                  </a:rPr>
                  <a:t>n</a:t>
                </a:r>
                <a:r>
                  <a:rPr lang="en-AU" sz="3100" b="1" dirty="0">
                    <a:solidFill>
                      <a:schemeClr val="accent5">
                        <a:lumMod val="40000"/>
                        <a:lumOff val="60000"/>
                      </a:schemeClr>
                    </a:solidFill>
                    <a:latin typeface="Corbel" panose="020B0503020204020204" pitchFamily="34" charset="0"/>
                  </a:rPr>
                  <a:t> = </a:t>
                </a:r>
                <a14:m>
                  <m:oMath xmlns:m="http://schemas.openxmlformats.org/officeDocument/2006/math">
                    <m:f>
                      <m:fPr>
                        <m:ctrlPr>
                          <a:rPr lang="en-AU" sz="3100" b="1" i="1" smtClean="0">
                            <a:solidFill>
                              <a:schemeClr val="accent5">
                                <a:lumMod val="40000"/>
                                <a:lumOff val="60000"/>
                              </a:schemeClr>
                            </a:solidFill>
                            <a:latin typeface="Cambria Math" panose="02040503050406030204" pitchFamily="18" charset="0"/>
                          </a:rPr>
                        </m:ctrlPr>
                      </m:fPr>
                      <m:num>
                        <m:r>
                          <m:rPr>
                            <m:nor/>
                          </m:rPr>
                          <a:rPr lang="en-AU" sz="3100" b="1" dirty="0">
                            <a:solidFill>
                              <a:schemeClr val="accent5">
                                <a:lumMod val="40000"/>
                                <a:lumOff val="60000"/>
                              </a:schemeClr>
                            </a:solidFill>
                            <a:latin typeface="Corbel" panose="020B0503020204020204" pitchFamily="34" charset="0"/>
                          </a:rPr>
                          <m:t>−13.6 </m:t>
                        </m:r>
                      </m:num>
                      <m:den>
                        <m:sSup>
                          <m:sSupPr>
                            <m:ctrlPr>
                              <a:rPr lang="en-AU" sz="3100" b="1" i="1" smtClean="0">
                                <a:solidFill>
                                  <a:schemeClr val="accent5">
                                    <a:lumMod val="40000"/>
                                    <a:lumOff val="60000"/>
                                  </a:schemeClr>
                                </a:solidFill>
                                <a:latin typeface="Cambria Math" panose="02040503050406030204" pitchFamily="18" charset="0"/>
                              </a:rPr>
                            </m:ctrlPr>
                          </m:sSupPr>
                          <m:e>
                            <m:r>
                              <a:rPr lang="en-AU" sz="3100" b="1" i="0" smtClean="0">
                                <a:solidFill>
                                  <a:schemeClr val="accent5">
                                    <a:lumMod val="40000"/>
                                    <a:lumOff val="60000"/>
                                  </a:schemeClr>
                                </a:solidFill>
                                <a:latin typeface="Cambria Math" panose="02040503050406030204" pitchFamily="18" charset="0"/>
                              </a:rPr>
                              <m:t>𝐧</m:t>
                            </m:r>
                          </m:e>
                          <m:sup>
                            <m:r>
                              <a:rPr lang="en-AU" sz="3100" b="1" i="0" smtClean="0">
                                <a:solidFill>
                                  <a:schemeClr val="accent5">
                                    <a:lumMod val="40000"/>
                                    <a:lumOff val="60000"/>
                                  </a:schemeClr>
                                </a:solidFill>
                                <a:latin typeface="Cambria Math" panose="02040503050406030204" pitchFamily="18" charset="0"/>
                              </a:rPr>
                              <m:t>𝟐</m:t>
                            </m:r>
                          </m:sup>
                        </m:sSup>
                      </m:den>
                    </m:f>
                  </m:oMath>
                </a14:m>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Font typeface="Arial" panose="020B0604020202020204" pitchFamily="34" charset="0"/>
                  <a:buNone/>
                  <a:tabLst>
                    <a:tab pos="3136900" algn="l"/>
                  </a:tabLst>
                </a:pPr>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Font typeface="Arial" panose="020B0604020202020204" pitchFamily="34" charset="0"/>
                  <a:buNone/>
                  <a:tabLst>
                    <a:tab pos="3136900" algn="l"/>
                  </a:tabLst>
                </a:pPr>
                <a:r>
                  <a:rPr lang="el-GR" sz="3100" b="1" dirty="0">
                    <a:solidFill>
                      <a:schemeClr val="accent5">
                        <a:lumMod val="40000"/>
                        <a:lumOff val="60000"/>
                      </a:schemeClr>
                    </a:solidFill>
                    <a:latin typeface="Corbel" panose="020B0503020204020204" pitchFamily="34" charset="0"/>
                  </a:rPr>
                  <a:t>λ</a:t>
                </a:r>
                <a:r>
                  <a:rPr lang="en-AU" sz="3100" b="1" dirty="0">
                    <a:solidFill>
                      <a:schemeClr val="accent5">
                        <a:lumMod val="40000"/>
                        <a:lumOff val="60000"/>
                      </a:schemeClr>
                    </a:solidFill>
                    <a:latin typeface="Corbel" panose="020B0503020204020204" pitchFamily="34" charset="0"/>
                  </a:rPr>
                  <a:t> = </a:t>
                </a:r>
                <a14:m>
                  <m:oMath xmlns:m="http://schemas.openxmlformats.org/officeDocument/2006/math">
                    <m:f>
                      <m:fPr>
                        <m:ctrlPr>
                          <a:rPr lang="en-AU" sz="3100" b="1" i="1">
                            <a:solidFill>
                              <a:schemeClr val="accent5">
                                <a:lumMod val="40000"/>
                                <a:lumOff val="60000"/>
                              </a:schemeClr>
                            </a:solidFill>
                            <a:latin typeface="Cambria Math" panose="02040503050406030204" pitchFamily="18" charset="0"/>
                          </a:rPr>
                        </m:ctrlPr>
                      </m:fPr>
                      <m:num>
                        <m:r>
                          <a:rPr lang="en-AU" sz="3100" b="1" i="0">
                            <a:solidFill>
                              <a:schemeClr val="accent5">
                                <a:lumMod val="40000"/>
                                <a:lumOff val="60000"/>
                              </a:schemeClr>
                            </a:solidFill>
                            <a:latin typeface="Cambria Math"/>
                          </a:rPr>
                          <m:t>𝐡</m:t>
                        </m:r>
                      </m:num>
                      <m:den>
                        <m:r>
                          <a:rPr lang="en-AU" sz="3100" b="1" i="0">
                            <a:solidFill>
                              <a:schemeClr val="accent5">
                                <a:lumMod val="40000"/>
                                <a:lumOff val="60000"/>
                              </a:schemeClr>
                            </a:solidFill>
                            <a:latin typeface="Cambria Math"/>
                          </a:rPr>
                          <m:t>𝐩</m:t>
                        </m:r>
                      </m:den>
                    </m:f>
                  </m:oMath>
                </a14:m>
                <a:r>
                  <a:rPr lang="en-AU" sz="3100" b="1" dirty="0">
                    <a:solidFill>
                      <a:schemeClr val="accent5">
                        <a:lumMod val="40000"/>
                        <a:lumOff val="60000"/>
                      </a:schemeClr>
                    </a:solidFill>
                    <a:latin typeface="Corbel" panose="020B0503020204020204" pitchFamily="34" charset="0"/>
                  </a:rPr>
                  <a:t> </a:t>
                </a:r>
              </a:p>
              <a:p>
                <a:pPr marL="0" indent="0">
                  <a:lnSpc>
                    <a:spcPct val="100000"/>
                  </a:lnSpc>
                  <a:spcBef>
                    <a:spcPts val="0"/>
                  </a:spcBef>
                  <a:buFont typeface="Arial" panose="020B0604020202020204" pitchFamily="34" charset="0"/>
                  <a:buNone/>
                  <a:tabLst>
                    <a:tab pos="3136900" algn="l"/>
                  </a:tabLst>
                </a:pPr>
                <a:r>
                  <a:rPr lang="en-AU" sz="3100" b="1" dirty="0">
                    <a:solidFill>
                      <a:schemeClr val="accent5">
                        <a:lumMod val="40000"/>
                        <a:lumOff val="60000"/>
                      </a:schemeClr>
                    </a:solidFill>
                    <a:latin typeface="Corbel" panose="020B0503020204020204" pitchFamily="34" charset="0"/>
                  </a:rPr>
                  <a:t>   = </a:t>
                </a:r>
                <a14:m>
                  <m:oMath xmlns:m="http://schemas.openxmlformats.org/officeDocument/2006/math">
                    <m:f>
                      <m:fPr>
                        <m:ctrlPr>
                          <a:rPr lang="en-AU" sz="3100" b="1" i="1">
                            <a:solidFill>
                              <a:schemeClr val="accent5">
                                <a:lumMod val="40000"/>
                                <a:lumOff val="60000"/>
                              </a:schemeClr>
                            </a:solidFill>
                            <a:latin typeface="Cambria Math" panose="02040503050406030204" pitchFamily="18" charset="0"/>
                          </a:rPr>
                        </m:ctrlPr>
                      </m:fPr>
                      <m:num>
                        <m:r>
                          <a:rPr lang="en-AU" sz="3100" b="1" i="0">
                            <a:solidFill>
                              <a:schemeClr val="accent5">
                                <a:lumMod val="40000"/>
                                <a:lumOff val="60000"/>
                              </a:schemeClr>
                            </a:solidFill>
                            <a:latin typeface="Cambria Math"/>
                          </a:rPr>
                          <m:t>𝐡</m:t>
                        </m:r>
                      </m:num>
                      <m:den>
                        <m:r>
                          <a:rPr lang="en-AU" sz="3100" b="1" i="0">
                            <a:solidFill>
                              <a:schemeClr val="accent5">
                                <a:lumMod val="40000"/>
                                <a:lumOff val="60000"/>
                              </a:schemeClr>
                            </a:solidFill>
                            <a:latin typeface="Cambria Math"/>
                          </a:rPr>
                          <m:t>𝐦</m:t>
                        </m:r>
                        <m:r>
                          <a:rPr lang="en-AU" sz="3100" b="1" i="0">
                            <a:solidFill>
                              <a:schemeClr val="accent5">
                                <a:lumMod val="40000"/>
                                <a:lumOff val="60000"/>
                              </a:schemeClr>
                            </a:solidFill>
                            <a:latin typeface="Cambria Math"/>
                          </a:rPr>
                          <m:t> </m:t>
                        </m:r>
                        <m:r>
                          <a:rPr lang="en-AU" sz="3100" b="1" i="0">
                            <a:solidFill>
                              <a:schemeClr val="accent5">
                                <a:lumMod val="40000"/>
                                <a:lumOff val="60000"/>
                              </a:schemeClr>
                            </a:solidFill>
                            <a:latin typeface="Cambria Math"/>
                          </a:rPr>
                          <m:t>𝐯</m:t>
                        </m:r>
                      </m:den>
                    </m:f>
                  </m:oMath>
                </a14:m>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Font typeface="Arial" panose="020B0604020202020204" pitchFamily="34" charset="0"/>
                  <a:buNone/>
                  <a:tabLst>
                    <a:tab pos="3136900" algn="l"/>
                  </a:tabLst>
                </a:pPr>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None/>
                  <a:tabLst>
                    <a:tab pos="3136900" algn="l"/>
                  </a:tabLst>
                </a:pPr>
                <a:r>
                  <a:rPr lang="en-AU" sz="3100" b="1" dirty="0">
                    <a:solidFill>
                      <a:schemeClr val="accent5">
                        <a:lumMod val="40000"/>
                        <a:lumOff val="60000"/>
                      </a:schemeClr>
                    </a:solidFill>
                    <a:latin typeface="Corbel" panose="020B0503020204020204" pitchFamily="34" charset="0"/>
                  </a:rPr>
                  <a:t>n </a:t>
                </a:r>
                <a:r>
                  <a:rPr lang="el-GR" sz="3100" b="1" dirty="0">
                    <a:solidFill>
                      <a:schemeClr val="accent5">
                        <a:lumMod val="40000"/>
                        <a:lumOff val="60000"/>
                      </a:schemeClr>
                    </a:solidFill>
                    <a:latin typeface="Arial" panose="020B0604020202020204" pitchFamily="34" charset="0"/>
                    <a:cs typeface="Arial" panose="020B0604020202020204" pitchFamily="34" charset="0"/>
                  </a:rPr>
                  <a:t>λ</a:t>
                </a:r>
                <a:r>
                  <a:rPr lang="en-AU" sz="3100" b="1" dirty="0">
                    <a:solidFill>
                      <a:schemeClr val="accent5">
                        <a:lumMod val="40000"/>
                        <a:lumOff val="60000"/>
                      </a:schemeClr>
                    </a:solidFill>
                    <a:latin typeface="Corbel" panose="020B0503020204020204" pitchFamily="34" charset="0"/>
                  </a:rPr>
                  <a:t> = 2 </a:t>
                </a:r>
                <a:r>
                  <a:rPr lang="el-GR" sz="3100" b="1" dirty="0">
                    <a:solidFill>
                      <a:schemeClr val="accent5">
                        <a:lumMod val="40000"/>
                        <a:lumOff val="60000"/>
                      </a:schemeClr>
                    </a:solidFill>
                    <a:latin typeface="Arial" panose="020B0604020202020204" pitchFamily="34" charset="0"/>
                    <a:cs typeface="Arial" panose="020B0604020202020204" pitchFamily="34" charset="0"/>
                    <a:sym typeface="Symbol" panose="05050102010706020507" pitchFamily="18" charset="2"/>
                  </a:rPr>
                  <a:t></a:t>
                </a:r>
                <a:r>
                  <a:rPr lang="en-AU" sz="3100" b="1" dirty="0">
                    <a:solidFill>
                      <a:schemeClr val="accent5">
                        <a:lumMod val="40000"/>
                        <a:lumOff val="60000"/>
                      </a:schemeClr>
                    </a:solidFill>
                    <a:latin typeface="Corbel" panose="020B0503020204020204" pitchFamily="34" charset="0"/>
                  </a:rPr>
                  <a:t>  r</a:t>
                </a:r>
              </a:p>
              <a:p>
                <a:pPr marL="0" indent="0">
                  <a:lnSpc>
                    <a:spcPct val="100000"/>
                  </a:lnSpc>
                  <a:spcBef>
                    <a:spcPts val="0"/>
                  </a:spcBef>
                  <a:buFont typeface="Arial" panose="020B0604020202020204" pitchFamily="34" charset="0"/>
                  <a:buNone/>
                  <a:tabLst>
                    <a:tab pos="3136900" algn="l"/>
                  </a:tabLst>
                </a:pPr>
                <a:endParaRPr lang="en-AU" sz="3100" b="1" dirty="0">
                  <a:solidFill>
                    <a:schemeClr val="accent5">
                      <a:lumMod val="40000"/>
                      <a:lumOff val="60000"/>
                    </a:schemeClr>
                  </a:solidFill>
                  <a:latin typeface="Corbel" panose="020B0503020204020204" pitchFamily="34" charset="0"/>
                </a:endParaRPr>
              </a:p>
              <a:p>
                <a:pPr marL="2605088" indent="0">
                  <a:lnSpc>
                    <a:spcPct val="100000"/>
                  </a:lnSpc>
                  <a:spcBef>
                    <a:spcPts val="0"/>
                  </a:spcBef>
                  <a:buFont typeface="Arial" panose="020B0604020202020204" pitchFamily="34" charset="0"/>
                  <a:buNone/>
                  <a:tabLst>
                    <a:tab pos="3136900" algn="l"/>
                  </a:tabLst>
                </a:pPr>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Font typeface="Arial" panose="020B0604020202020204" pitchFamily="34" charset="0"/>
                  <a:buNone/>
                </a:pPr>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Font typeface="Arial" panose="020B0604020202020204" pitchFamily="34" charset="0"/>
                  <a:buNone/>
                </a:pPr>
                <a:endParaRPr lang="en-AU" sz="3100" b="1" baseline="30000" dirty="0">
                  <a:solidFill>
                    <a:schemeClr val="accent5">
                      <a:lumMod val="40000"/>
                      <a:lumOff val="60000"/>
                    </a:schemeClr>
                  </a:solidFill>
                  <a:latin typeface="Corbel" panose="020B0503020204020204" pitchFamily="34" charset="0"/>
                </a:endParaRPr>
              </a:p>
              <a:p>
                <a:pPr marL="0" indent="0">
                  <a:lnSpc>
                    <a:spcPct val="100000"/>
                  </a:lnSpc>
                  <a:spcBef>
                    <a:spcPts val="0"/>
                  </a:spcBef>
                  <a:buFont typeface="Arial" panose="020B0604020202020204" pitchFamily="34" charset="0"/>
                  <a:buNone/>
                </a:pPr>
                <a:endParaRPr lang="en-AU" sz="3100" b="1" dirty="0">
                  <a:solidFill>
                    <a:schemeClr val="accent5">
                      <a:lumMod val="40000"/>
                      <a:lumOff val="60000"/>
                    </a:schemeClr>
                  </a:solidFill>
                  <a:latin typeface="Corbel" panose="020B0503020204020204" pitchFamily="34" charset="0"/>
                  <a:cs typeface="Arial" panose="020B0604020202020204" pitchFamily="34" charset="0"/>
                </a:endParaRPr>
              </a:p>
              <a:p>
                <a:pPr marL="0" indent="0">
                  <a:lnSpc>
                    <a:spcPct val="100000"/>
                  </a:lnSpc>
                  <a:spcBef>
                    <a:spcPts val="0"/>
                  </a:spcBef>
                  <a:buFont typeface="Arial" panose="020B0604020202020204" pitchFamily="34" charset="0"/>
                  <a:buNone/>
                </a:pPr>
                <a:endParaRPr lang="en-AU" sz="3100" b="1" dirty="0">
                  <a:solidFill>
                    <a:schemeClr val="accent5">
                      <a:lumMod val="40000"/>
                      <a:lumOff val="60000"/>
                    </a:schemeClr>
                  </a:solidFill>
                  <a:latin typeface="Corbel" panose="020B0503020204020204" pitchFamily="34" charset="0"/>
                </a:endParaRPr>
              </a:p>
              <a:p>
                <a:pPr marL="0" indent="0">
                  <a:lnSpc>
                    <a:spcPct val="100000"/>
                  </a:lnSpc>
                  <a:spcBef>
                    <a:spcPts val="0"/>
                  </a:spcBef>
                  <a:buFont typeface="Arial" panose="020B0604020202020204" pitchFamily="34" charset="0"/>
                  <a:buNone/>
                </a:pPr>
                <a:endParaRPr lang="en-AU" sz="3100" b="1" dirty="0">
                  <a:solidFill>
                    <a:schemeClr val="accent5">
                      <a:lumMod val="40000"/>
                      <a:lumOff val="60000"/>
                    </a:schemeClr>
                  </a:solidFill>
                  <a:latin typeface="Corbel" panose="020B0503020204020204" pitchFamily="34" charset="0"/>
                </a:endParaRPr>
              </a:p>
            </p:txBody>
          </p:sp>
        </mc:Choice>
        <mc:Fallback xmlns="">
          <p:sp>
            <p:nvSpPr>
              <p:cNvPr id="5" name="Espace réservé du contenu 2"/>
              <p:cNvSpPr txBox="1">
                <a:spLocks noRot="1" noChangeAspect="1" noMove="1" noResize="1" noEditPoints="1" noAdjustHandles="1" noChangeArrowheads="1" noChangeShapeType="1" noTextEdit="1"/>
              </p:cNvSpPr>
              <p:nvPr/>
            </p:nvSpPr>
            <p:spPr>
              <a:xfrm>
                <a:off x="9104414" y="1377538"/>
                <a:ext cx="2131497" cy="5272644"/>
              </a:xfrm>
              <a:prstGeom prst="rect">
                <a:avLst/>
              </a:prstGeom>
              <a:blipFill rotWithShape="0">
                <a:blip r:embed="rId4"/>
                <a:stretch>
                  <a:fillRect l="-6197" t="-1263" r="-5915"/>
                </a:stretch>
              </a:blipFill>
              <a:ln w="38100">
                <a:solidFill>
                  <a:srgbClr val="C00000"/>
                </a:solidFill>
              </a:ln>
            </p:spPr>
            <p:txBody>
              <a:bodyPr/>
              <a:lstStyle/>
              <a:p>
                <a:r>
                  <a:rPr lang="en-AU">
                    <a:noFill/>
                  </a:rPr>
                  <a:t> </a:t>
                </a:r>
              </a:p>
            </p:txBody>
          </p:sp>
        </mc:Fallback>
      </mc:AlternateContent>
    </p:spTree>
    <p:extLst>
      <p:ext uri="{BB962C8B-B14F-4D97-AF65-F5344CB8AC3E}">
        <p14:creationId xmlns:p14="http://schemas.microsoft.com/office/powerpoint/2010/main" val="1123789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23875"/>
            <a:ext cx="9144000" cy="1143000"/>
          </a:xfrm>
        </p:spPr>
        <p:txBody>
          <a:bodyPr/>
          <a:lstStyle/>
          <a:p>
            <a:r>
              <a:rPr lang="en-AU" sz="4800" b="1" cap="none" dirty="0">
                <a:solidFill>
                  <a:schemeClr val="accent6">
                    <a:lumMod val="60000"/>
                    <a:lumOff val="40000"/>
                  </a:schemeClr>
                </a:solidFill>
                <a:latin typeface="Corbel" panose="020B0503020204020204" pitchFamily="34" charset="0"/>
              </a:rPr>
              <a:t>LIGHT WAVES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504825" y="1666876"/>
            <a:ext cx="11334750" cy="4572000"/>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8.2a:</a:t>
            </a:r>
            <a:r>
              <a:rPr lang="en-AU" sz="3200" dirty="0">
                <a:solidFill>
                  <a:schemeClr val="accent5">
                    <a:lumMod val="40000"/>
                    <a:lumOff val="60000"/>
                  </a:schemeClr>
                </a:solidFill>
                <a:latin typeface="Corbel" panose="020B0503020204020204" pitchFamily="34" charset="0"/>
              </a:rPr>
              <a:t> What is the de Broglie wavelength of a 70 kg person jogging at 2.5 m s</a:t>
            </a:r>
            <a:r>
              <a:rPr lang="en-AU" sz="3200" baseline="30000" dirty="0">
                <a:solidFill>
                  <a:schemeClr val="accent5">
                    <a:lumMod val="40000"/>
                    <a:lumOff val="60000"/>
                  </a:schemeClr>
                </a:solidFill>
                <a:latin typeface="Corbel" panose="020B0503020204020204" pitchFamily="34" charset="0"/>
              </a:rPr>
              <a:t>-1</a:t>
            </a:r>
            <a:r>
              <a:rPr lang="en-AU" sz="3200" dirty="0">
                <a:solidFill>
                  <a:schemeClr val="accent5">
                    <a:lumMod val="40000"/>
                    <a:lumOff val="60000"/>
                  </a:schemeClr>
                </a:solidFill>
                <a:latin typeface="Corbel" panose="020B0503020204020204" pitchFamily="34" charset="0"/>
              </a:rPr>
              <a:t>? </a:t>
            </a:r>
          </a:p>
          <a:p>
            <a:pPr marL="0" indent="0">
              <a:buNone/>
            </a:pPr>
            <a:endParaRPr lang="en-AU" sz="3200" dirty="0">
              <a:solidFill>
                <a:schemeClr val="accent5">
                  <a:lumMod val="40000"/>
                  <a:lumOff val="60000"/>
                </a:schemeClr>
              </a:solidFill>
              <a:latin typeface="Corbel" panose="020B0503020204020204" pitchFamily="34" charset="0"/>
            </a:endParaRPr>
          </a:p>
          <a:p>
            <a:pPr marL="0" indent="0">
              <a:buNone/>
            </a:pPr>
            <a:r>
              <a:rPr lang="en-AU" sz="3200" b="1" u="sng" dirty="0">
                <a:solidFill>
                  <a:schemeClr val="accent1">
                    <a:lumMod val="60000"/>
                    <a:lumOff val="40000"/>
                  </a:schemeClr>
                </a:solidFill>
                <a:latin typeface="Corbel" panose="020B0503020204020204" pitchFamily="34" charset="0"/>
              </a:rPr>
              <a:t>Example 8.2b:</a:t>
            </a:r>
            <a:r>
              <a:rPr lang="en-AU" sz="3200" dirty="0">
                <a:solidFill>
                  <a:schemeClr val="accent5">
                    <a:lumMod val="40000"/>
                    <a:lumOff val="60000"/>
                  </a:schemeClr>
                </a:solidFill>
                <a:latin typeface="Corbel" panose="020B0503020204020204" pitchFamily="34" charset="0"/>
              </a:rPr>
              <a:t> Stars can be treated as black-body radiators, so that their temperatures can be approximated from their spectra. The star Betelgeuse has a </a:t>
            </a:r>
            <a:r>
              <a:rPr lang="en-AU" sz="3200" dirty="0" err="1">
                <a:solidFill>
                  <a:schemeClr val="accent5">
                    <a:lumMod val="40000"/>
                    <a:lumOff val="60000"/>
                  </a:schemeClr>
                </a:solidFill>
                <a:latin typeface="Corbel" panose="020B0503020204020204" pitchFamily="34" charset="0"/>
              </a:rPr>
              <a:t>λ</a:t>
            </a:r>
            <a:r>
              <a:rPr lang="en-AU" sz="3200" baseline="-25000" dirty="0" err="1">
                <a:solidFill>
                  <a:schemeClr val="accent5">
                    <a:lumMod val="40000"/>
                    <a:lumOff val="60000"/>
                  </a:schemeClr>
                </a:solidFill>
                <a:latin typeface="Corbel" panose="020B0503020204020204" pitchFamily="34" charset="0"/>
              </a:rPr>
              <a:t>max</a:t>
            </a:r>
            <a:r>
              <a:rPr lang="en-AU" sz="3200" dirty="0">
                <a:solidFill>
                  <a:schemeClr val="accent5">
                    <a:lumMod val="40000"/>
                    <a:lumOff val="60000"/>
                  </a:schemeClr>
                </a:solidFill>
                <a:latin typeface="Corbel" panose="020B0503020204020204" pitchFamily="34" charset="0"/>
              </a:rPr>
              <a:t> = 800 nm. </a:t>
            </a:r>
          </a:p>
          <a:p>
            <a:pPr marL="514350" indent="-514350">
              <a:buAutoNum type="alphaLcParenR"/>
            </a:pPr>
            <a:r>
              <a:rPr lang="en-AU" sz="3200" dirty="0">
                <a:solidFill>
                  <a:schemeClr val="accent5">
                    <a:lumMod val="40000"/>
                    <a:lumOff val="60000"/>
                  </a:schemeClr>
                </a:solidFill>
                <a:latin typeface="Corbel" panose="020B0503020204020204" pitchFamily="34" charset="0"/>
              </a:rPr>
              <a:t>What is the temperature of Betelgeuse, in degrees Celsius?</a:t>
            </a:r>
          </a:p>
          <a:p>
            <a:pPr marL="514350" indent="-514350">
              <a:buAutoNum type="alphaLcParenR"/>
            </a:pPr>
            <a:r>
              <a:rPr lang="en-AU" sz="3200" dirty="0">
                <a:solidFill>
                  <a:schemeClr val="accent5">
                    <a:lumMod val="40000"/>
                    <a:lumOff val="60000"/>
                  </a:schemeClr>
                </a:solidFill>
                <a:latin typeface="Corbel" panose="020B0503020204020204" pitchFamily="34" charset="0"/>
              </a:rPr>
              <a:t>Given that Betelgeuse has a radius of 4.524 x 10</a:t>
            </a:r>
            <a:r>
              <a:rPr lang="en-AU" sz="3200" baseline="30000" dirty="0">
                <a:solidFill>
                  <a:schemeClr val="accent5">
                    <a:lumMod val="40000"/>
                    <a:lumOff val="60000"/>
                  </a:schemeClr>
                </a:solidFill>
                <a:latin typeface="Corbel" panose="020B0503020204020204" pitchFamily="34" charset="0"/>
              </a:rPr>
              <a:t>11</a:t>
            </a:r>
            <a:r>
              <a:rPr lang="en-AU" sz="3200" dirty="0">
                <a:solidFill>
                  <a:schemeClr val="accent5">
                    <a:lumMod val="40000"/>
                    <a:lumOff val="60000"/>
                  </a:schemeClr>
                </a:solidFill>
                <a:latin typeface="Corbel" panose="020B0503020204020204" pitchFamily="34" charset="0"/>
              </a:rPr>
              <a:t>m, how much power is emitted from Betelgeuse? </a:t>
            </a:r>
          </a:p>
          <a:p>
            <a:pPr marL="514350" indent="-514350">
              <a:buAutoNum type="alphaLcParenR"/>
            </a:pPr>
            <a:endParaRPr lang="en-AU" sz="3200" dirty="0">
              <a:solidFill>
                <a:schemeClr val="accent5">
                  <a:lumMod val="40000"/>
                  <a:lumOff val="60000"/>
                </a:schemeClr>
              </a:solidFill>
              <a:latin typeface="Corbel" panose="020B0503020204020204" pitchFamily="34" charset="0"/>
            </a:endParaRPr>
          </a:p>
          <a:p>
            <a:pPr marL="0" indent="0">
              <a:buNone/>
            </a:pPr>
            <a:endParaRPr lang="en-AU" sz="3200" dirty="0">
              <a:solidFill>
                <a:schemeClr val="accent5">
                  <a:lumMod val="40000"/>
                  <a:lumOff val="60000"/>
                </a:schemeClr>
              </a:solidFill>
              <a:latin typeface="Corbel" panose="020B0503020204020204" pitchFamily="34" charset="0"/>
            </a:endParaRPr>
          </a:p>
          <a:p>
            <a:pPr marL="0" indent="0">
              <a:buNone/>
            </a:pPr>
            <a:endParaRPr lang="en-AU" sz="3200" dirty="0">
              <a:solidFill>
                <a:schemeClr val="accent5">
                  <a:lumMod val="40000"/>
                  <a:lumOff val="60000"/>
                </a:schemeClr>
              </a:solidFill>
              <a:latin typeface="Corbel" panose="020B0503020204020204" pitchFamily="34" charset="0"/>
            </a:endParaRPr>
          </a:p>
          <a:p>
            <a:pPr marL="0" indent="0">
              <a:buNone/>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23743434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23875"/>
            <a:ext cx="9144000" cy="1143000"/>
          </a:xfrm>
        </p:spPr>
        <p:txBody>
          <a:bodyPr/>
          <a:lstStyle/>
          <a:p>
            <a:r>
              <a:rPr lang="en-AU" sz="4800" b="1" cap="none" dirty="0">
                <a:solidFill>
                  <a:schemeClr val="accent6">
                    <a:lumMod val="60000"/>
                    <a:lumOff val="40000"/>
                  </a:schemeClr>
                </a:solidFill>
                <a:latin typeface="Corbel" panose="020B0503020204020204" pitchFamily="34" charset="0"/>
              </a:rPr>
              <a:t>LIGHT WAVES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504825" y="1666876"/>
            <a:ext cx="11334750" cy="4572000"/>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8.2c:</a:t>
            </a:r>
            <a:r>
              <a:rPr lang="en-AU" sz="3200" dirty="0">
                <a:solidFill>
                  <a:schemeClr val="accent5">
                    <a:lumMod val="40000"/>
                    <a:lumOff val="60000"/>
                  </a:schemeClr>
                </a:solidFill>
                <a:latin typeface="Corbel" panose="020B0503020204020204" pitchFamily="34" charset="0"/>
              </a:rPr>
              <a:t> What would be the wavelength of emission expected from the n = 5 to n = 1 transition for hydrogen? </a:t>
            </a:r>
          </a:p>
          <a:p>
            <a:pPr marL="0" indent="0">
              <a:buNone/>
            </a:pPr>
            <a:endParaRPr lang="en-AU" sz="3200" b="1" u="sng" dirty="0">
              <a:solidFill>
                <a:schemeClr val="accent1">
                  <a:lumMod val="60000"/>
                  <a:lumOff val="40000"/>
                </a:schemeClr>
              </a:solidFill>
              <a:latin typeface="Corbel" panose="020B0503020204020204" pitchFamily="34" charset="0"/>
            </a:endParaRPr>
          </a:p>
          <a:p>
            <a:pPr marL="0" indent="0">
              <a:buNone/>
            </a:pPr>
            <a:r>
              <a:rPr lang="en-AU" sz="3200" b="1" u="sng" dirty="0">
                <a:solidFill>
                  <a:schemeClr val="accent1">
                    <a:lumMod val="60000"/>
                    <a:lumOff val="40000"/>
                  </a:schemeClr>
                </a:solidFill>
                <a:latin typeface="Corbel" panose="020B0503020204020204" pitchFamily="34" charset="0"/>
              </a:rPr>
              <a:t>Example 8.2d:</a:t>
            </a:r>
            <a:r>
              <a:rPr lang="en-AU" sz="3200" dirty="0">
                <a:solidFill>
                  <a:schemeClr val="accent5">
                    <a:lumMod val="40000"/>
                    <a:lumOff val="60000"/>
                  </a:schemeClr>
                </a:solidFill>
                <a:latin typeface="Corbel" panose="020B0503020204020204" pitchFamily="34" charset="0"/>
              </a:rPr>
              <a:t> A typical X-ray tube is operated at 50 kV. Calculate;</a:t>
            </a:r>
          </a:p>
          <a:p>
            <a:pPr marL="514350" indent="-514350">
              <a:buAutoNum type="alphaLcParenR"/>
            </a:pPr>
            <a:r>
              <a:rPr lang="en-AU" sz="3200" dirty="0">
                <a:solidFill>
                  <a:schemeClr val="accent5">
                    <a:lumMod val="40000"/>
                    <a:lumOff val="60000"/>
                  </a:schemeClr>
                </a:solidFill>
                <a:latin typeface="Corbel" panose="020B0503020204020204" pitchFamily="34" charset="0"/>
              </a:rPr>
              <a:t>The kinetic energy of the electrons accelerated towards the target anode</a:t>
            </a:r>
          </a:p>
          <a:p>
            <a:pPr marL="514350" indent="-514350">
              <a:buAutoNum type="alphaLcParenR"/>
            </a:pPr>
            <a:r>
              <a:rPr lang="en-AU" sz="3200" dirty="0">
                <a:solidFill>
                  <a:schemeClr val="accent5">
                    <a:lumMod val="40000"/>
                    <a:lumOff val="60000"/>
                  </a:schemeClr>
                </a:solidFill>
                <a:latin typeface="Corbel" panose="020B0503020204020204" pitchFamily="34" charset="0"/>
              </a:rPr>
              <a:t>The maximum frequency of the X-ray photon produced</a:t>
            </a:r>
          </a:p>
          <a:p>
            <a:pPr marL="0" indent="0">
              <a:buNone/>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34694071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23875"/>
            <a:ext cx="9144000" cy="1143000"/>
          </a:xfrm>
        </p:spPr>
        <p:txBody>
          <a:bodyPr/>
          <a:lstStyle/>
          <a:p>
            <a:r>
              <a:rPr lang="en-AU" sz="4800" b="1" cap="none" dirty="0">
                <a:solidFill>
                  <a:schemeClr val="accent6">
                    <a:lumMod val="60000"/>
                    <a:lumOff val="40000"/>
                  </a:schemeClr>
                </a:solidFill>
                <a:latin typeface="Corbel" panose="020B0503020204020204" pitchFamily="34" charset="0"/>
              </a:rPr>
              <a:t>LIGHT WAVES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504825" y="1666876"/>
            <a:ext cx="11334750" cy="5042682"/>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8.2e:</a:t>
            </a:r>
            <a:r>
              <a:rPr lang="en-AU" sz="3200" dirty="0">
                <a:solidFill>
                  <a:schemeClr val="accent5">
                    <a:lumMod val="40000"/>
                    <a:lumOff val="60000"/>
                  </a:schemeClr>
                </a:solidFill>
                <a:latin typeface="Corbel" panose="020B0503020204020204" pitchFamily="34" charset="0"/>
              </a:rPr>
              <a:t> Using the Rydberg formula, calculate the initial energy level when an electron in a hydrogen atom transitions into n= 2 and emits a photon at 410.1 nm.</a:t>
            </a:r>
          </a:p>
          <a:p>
            <a:pPr marL="0" indent="0">
              <a:buNone/>
            </a:pPr>
            <a:r>
              <a:rPr lang="en-AU" sz="3200" dirty="0">
                <a:solidFill>
                  <a:schemeClr val="accent5">
                    <a:lumMod val="40000"/>
                    <a:lumOff val="60000"/>
                  </a:schemeClr>
                </a:solidFill>
                <a:latin typeface="Corbel" panose="020B0503020204020204" pitchFamily="34" charset="0"/>
              </a:rPr>
              <a:t> </a:t>
            </a:r>
            <a:endParaRPr lang="en-AU" sz="3200" b="1" u="sng" dirty="0">
              <a:solidFill>
                <a:schemeClr val="accent1">
                  <a:lumMod val="60000"/>
                  <a:lumOff val="40000"/>
                </a:schemeClr>
              </a:solidFill>
              <a:latin typeface="Corbel" panose="020B0503020204020204" pitchFamily="34" charset="0"/>
            </a:endParaRPr>
          </a:p>
          <a:p>
            <a:pPr marL="0" indent="0">
              <a:buNone/>
            </a:pPr>
            <a:r>
              <a:rPr lang="en-AU" sz="3200" b="1" u="sng" dirty="0">
                <a:solidFill>
                  <a:schemeClr val="accent1">
                    <a:lumMod val="60000"/>
                    <a:lumOff val="40000"/>
                  </a:schemeClr>
                </a:solidFill>
                <a:latin typeface="Corbel" panose="020B0503020204020204" pitchFamily="34" charset="0"/>
              </a:rPr>
              <a:t>Example 8.2f:</a:t>
            </a:r>
            <a:r>
              <a:rPr lang="en-AU" sz="3200" dirty="0">
                <a:solidFill>
                  <a:schemeClr val="accent5">
                    <a:lumMod val="40000"/>
                    <a:lumOff val="60000"/>
                  </a:schemeClr>
                </a:solidFill>
                <a:latin typeface="Corbel" panose="020B0503020204020204" pitchFamily="34" charset="0"/>
              </a:rPr>
              <a:t> It takes visible light 1.01 × 10</a:t>
            </a:r>
            <a:r>
              <a:rPr lang="en-AU" sz="3200" baseline="30000" dirty="0">
                <a:solidFill>
                  <a:schemeClr val="accent5">
                    <a:lumMod val="40000"/>
                    <a:lumOff val="60000"/>
                  </a:schemeClr>
                </a:solidFill>
                <a:latin typeface="Corbel" panose="020B0503020204020204" pitchFamily="34" charset="0"/>
              </a:rPr>
              <a:t>-4</a:t>
            </a:r>
            <a:r>
              <a:rPr lang="en-AU" sz="3200" dirty="0">
                <a:solidFill>
                  <a:schemeClr val="accent5">
                    <a:lumMod val="40000"/>
                    <a:lumOff val="60000"/>
                  </a:schemeClr>
                </a:solidFill>
                <a:latin typeface="Corbel" panose="020B0503020204020204" pitchFamily="34" charset="0"/>
              </a:rPr>
              <a:t> seconds to be transmitted from Mountain A to Mountain B.</a:t>
            </a:r>
          </a:p>
          <a:p>
            <a:pPr marL="514350" indent="-514350">
              <a:buAutoNum type="alphaLcParenR"/>
            </a:pPr>
            <a:r>
              <a:rPr lang="en-AU" sz="3200" dirty="0">
                <a:solidFill>
                  <a:schemeClr val="accent5">
                    <a:lumMod val="40000"/>
                    <a:lumOff val="60000"/>
                  </a:schemeClr>
                </a:solidFill>
                <a:latin typeface="Corbel" panose="020B0503020204020204" pitchFamily="34" charset="0"/>
              </a:rPr>
              <a:t>How far apart are the two mountains?</a:t>
            </a:r>
          </a:p>
          <a:p>
            <a:pPr marL="514350" indent="-514350">
              <a:buAutoNum type="alphaLcParenR"/>
            </a:pPr>
            <a:r>
              <a:rPr lang="en-AU" sz="3200" dirty="0">
                <a:solidFill>
                  <a:schemeClr val="accent5">
                    <a:lumMod val="40000"/>
                    <a:lumOff val="60000"/>
                  </a:schemeClr>
                </a:solidFill>
                <a:latin typeface="Corbel" panose="020B0503020204020204" pitchFamily="34" charset="0"/>
              </a:rPr>
              <a:t>A ranger on Mountain A decided to use a laser with wavelength of 632 nm. What is the colour of this light and what is the energy of this light?</a:t>
            </a:r>
          </a:p>
        </p:txBody>
      </p:sp>
    </p:spTree>
    <p:extLst>
      <p:ext uri="{BB962C8B-B14F-4D97-AF65-F5344CB8AC3E}">
        <p14:creationId xmlns:p14="http://schemas.microsoft.com/office/powerpoint/2010/main" val="18701014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23875"/>
            <a:ext cx="9144000" cy="1143000"/>
          </a:xfrm>
        </p:spPr>
        <p:txBody>
          <a:bodyPr/>
          <a:lstStyle/>
          <a:p>
            <a:r>
              <a:rPr lang="en-AU" sz="4800" b="1" cap="none" dirty="0">
                <a:solidFill>
                  <a:schemeClr val="accent6">
                    <a:lumMod val="60000"/>
                    <a:lumOff val="40000"/>
                  </a:schemeClr>
                </a:solidFill>
                <a:latin typeface="Corbel" panose="020B0503020204020204" pitchFamily="34" charset="0"/>
              </a:rPr>
              <a:t>LIGHT WAVES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504825" y="1666876"/>
            <a:ext cx="11334750" cy="5042682"/>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8.2g:</a:t>
            </a:r>
            <a:r>
              <a:rPr lang="en-AU" sz="3200" dirty="0">
                <a:solidFill>
                  <a:schemeClr val="accent5">
                    <a:lumMod val="40000"/>
                    <a:lumOff val="60000"/>
                  </a:schemeClr>
                </a:solidFill>
                <a:latin typeface="Corbel" panose="020B0503020204020204" pitchFamily="34" charset="0"/>
              </a:rPr>
              <a:t>.One of the lines in the visible spectrum of hydrogen has a wavelength of 486.1 nm. </a:t>
            </a:r>
          </a:p>
          <a:p>
            <a:pPr marL="514350" indent="-514350">
              <a:buAutoNum type="alphaLcParenR"/>
            </a:pPr>
            <a:r>
              <a:rPr lang="en-AU" sz="3200" dirty="0">
                <a:solidFill>
                  <a:schemeClr val="accent5">
                    <a:lumMod val="40000"/>
                    <a:lumOff val="60000"/>
                  </a:schemeClr>
                </a:solidFill>
                <a:latin typeface="Corbel" panose="020B0503020204020204" pitchFamily="34" charset="0"/>
              </a:rPr>
              <a:t>What is the colour and frequency of this wavelength?</a:t>
            </a:r>
          </a:p>
          <a:p>
            <a:pPr marL="514350" indent="-514350">
              <a:buAutoNum type="alphaLcParenR"/>
            </a:pPr>
            <a:r>
              <a:rPr lang="en-AU" sz="3200" dirty="0">
                <a:solidFill>
                  <a:schemeClr val="accent5">
                    <a:lumMod val="40000"/>
                    <a:lumOff val="60000"/>
                  </a:schemeClr>
                </a:solidFill>
                <a:latin typeface="Corbel" panose="020B0503020204020204" pitchFamily="34" charset="0"/>
              </a:rPr>
              <a:t>If this light resulted from a transition ending in n = 2, what energy level did the transition start from? Is it emission or absorption?</a:t>
            </a:r>
          </a:p>
          <a:p>
            <a:pPr marL="514350" indent="-514350">
              <a:buAutoNum type="alphaLcParenR"/>
            </a:pPr>
            <a:r>
              <a:rPr lang="en-AU" sz="3200" dirty="0">
                <a:solidFill>
                  <a:schemeClr val="accent5">
                    <a:lumMod val="40000"/>
                    <a:lumOff val="60000"/>
                  </a:schemeClr>
                </a:solidFill>
                <a:latin typeface="Corbel" panose="020B0503020204020204" pitchFamily="34" charset="0"/>
              </a:rPr>
              <a:t>What is the energy of the starting transition (in eV)?</a:t>
            </a:r>
          </a:p>
          <a:p>
            <a:pPr marL="0" indent="0">
              <a:buNone/>
            </a:pPr>
            <a:r>
              <a:rPr lang="en-AU" sz="3200" dirty="0">
                <a:solidFill>
                  <a:schemeClr val="accent5">
                    <a:lumMod val="40000"/>
                    <a:lumOff val="60000"/>
                  </a:schemeClr>
                </a:solidFill>
                <a:latin typeface="Corbel" panose="020B0503020204020204" pitchFamily="34" charset="0"/>
              </a:rPr>
              <a:t> </a:t>
            </a:r>
            <a:endParaRPr lang="en-AU" sz="3200" b="1" u="sng" dirty="0">
              <a:solidFill>
                <a:schemeClr val="accent1">
                  <a:lumMod val="60000"/>
                  <a:lumOff val="40000"/>
                </a:schemeClr>
              </a:solidFill>
              <a:latin typeface="Corbel" panose="020B0503020204020204" pitchFamily="34" charset="0"/>
            </a:endParaRPr>
          </a:p>
        </p:txBody>
      </p:sp>
    </p:spTree>
    <p:extLst>
      <p:ext uri="{BB962C8B-B14F-4D97-AF65-F5344CB8AC3E}">
        <p14:creationId xmlns:p14="http://schemas.microsoft.com/office/powerpoint/2010/main" val="4205868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23875"/>
            <a:ext cx="9144000" cy="1143000"/>
          </a:xfrm>
        </p:spPr>
        <p:txBody>
          <a:bodyPr/>
          <a:lstStyle/>
          <a:p>
            <a:r>
              <a:rPr lang="en-AU" sz="4800" b="1" cap="none" dirty="0">
                <a:solidFill>
                  <a:schemeClr val="accent6">
                    <a:lumMod val="60000"/>
                    <a:lumOff val="40000"/>
                  </a:schemeClr>
                </a:solidFill>
                <a:latin typeface="Corbel" panose="020B0503020204020204" pitchFamily="34" charset="0"/>
              </a:rPr>
              <a:t>LIGHT WAVES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32509" y="1666876"/>
            <a:ext cx="11637818" cy="5042682"/>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8.2h:</a:t>
            </a:r>
            <a:r>
              <a:rPr lang="en-AU" sz="3200" dirty="0"/>
              <a:t> </a:t>
            </a:r>
            <a:r>
              <a:rPr lang="en-AU" sz="3200" dirty="0">
                <a:solidFill>
                  <a:schemeClr val="accent5">
                    <a:lumMod val="40000"/>
                    <a:lumOff val="60000"/>
                  </a:schemeClr>
                </a:solidFill>
                <a:latin typeface="Corbel" panose="020B0503020204020204" pitchFamily="34" charset="0"/>
              </a:rPr>
              <a:t>An electron is accelerated from rest through a potential difference of 1000 V. It then passes through a crystal in which the gaps between the atoms in the crystal lattice measure                   2.0 × 10</a:t>
            </a:r>
            <a:r>
              <a:rPr lang="en-AU" sz="3200" baseline="30000" dirty="0">
                <a:solidFill>
                  <a:schemeClr val="accent5">
                    <a:lumMod val="40000"/>
                    <a:lumOff val="60000"/>
                  </a:schemeClr>
                </a:solidFill>
                <a:latin typeface="Corbel" panose="020B0503020204020204" pitchFamily="34" charset="0"/>
              </a:rPr>
              <a:t>-10</a:t>
            </a:r>
            <a:r>
              <a:rPr lang="en-AU" sz="3200" dirty="0">
                <a:solidFill>
                  <a:schemeClr val="accent5">
                    <a:lumMod val="40000"/>
                    <a:lumOff val="60000"/>
                  </a:schemeClr>
                </a:solidFill>
                <a:latin typeface="Corbel" panose="020B0503020204020204" pitchFamily="34" charset="0"/>
              </a:rPr>
              <a:t> m.</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Calculate the final energy of the electron (in eV and J) after it has passed through this potential difference.</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What is the speed and momentum of the electron as it reaches the crystal?</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Calculate the de Broglie wavelength of the electron.</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Will the electron diffract as it passes through the crystal? Explain.</a:t>
            </a:r>
          </a:p>
          <a:p>
            <a:pPr marL="0" indent="0">
              <a:buNone/>
            </a:pPr>
            <a:r>
              <a:rPr lang="en-AU" sz="3200" dirty="0">
                <a:solidFill>
                  <a:schemeClr val="accent5">
                    <a:lumMod val="40000"/>
                    <a:lumOff val="60000"/>
                  </a:schemeClr>
                </a:solidFill>
                <a:latin typeface="Corbel" panose="020B0503020204020204" pitchFamily="34" charset="0"/>
              </a:rPr>
              <a:t>+</a:t>
            </a:r>
          </a:p>
          <a:p>
            <a:pPr marL="0" indent="0">
              <a:buNone/>
            </a:pPr>
            <a:r>
              <a:rPr lang="en-AU" sz="3200" dirty="0">
                <a:solidFill>
                  <a:schemeClr val="accent5">
                    <a:lumMod val="40000"/>
                    <a:lumOff val="60000"/>
                  </a:schemeClr>
                </a:solidFill>
                <a:latin typeface="Corbel" panose="020B0503020204020204" pitchFamily="34" charset="0"/>
              </a:rPr>
              <a:t>+-</a:t>
            </a:r>
          </a:p>
        </p:txBody>
      </p:sp>
    </p:spTree>
    <p:extLst>
      <p:ext uri="{BB962C8B-B14F-4D97-AF65-F5344CB8AC3E}">
        <p14:creationId xmlns:p14="http://schemas.microsoft.com/office/powerpoint/2010/main" val="17025885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48000" y="523875"/>
            <a:ext cx="9144000" cy="1143000"/>
          </a:xfrm>
        </p:spPr>
        <p:txBody>
          <a:bodyPr/>
          <a:lstStyle/>
          <a:p>
            <a:r>
              <a:rPr lang="en-AU" sz="4800" b="1" cap="none" dirty="0">
                <a:solidFill>
                  <a:schemeClr val="accent6">
                    <a:lumMod val="60000"/>
                    <a:lumOff val="40000"/>
                  </a:schemeClr>
                </a:solidFill>
                <a:latin typeface="Corbel" panose="020B0503020204020204" pitchFamily="34" charset="0"/>
              </a:rPr>
              <a:t>LIGHT WAVES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32509" y="1666876"/>
            <a:ext cx="11637818" cy="5042682"/>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8.2i:</a:t>
            </a:r>
            <a:r>
              <a:rPr lang="en-AU" sz="3200" dirty="0"/>
              <a:t> </a:t>
            </a:r>
            <a:r>
              <a:rPr lang="en-AU" sz="3200" dirty="0">
                <a:solidFill>
                  <a:schemeClr val="accent5">
                    <a:lumMod val="40000"/>
                    <a:lumOff val="60000"/>
                  </a:schemeClr>
                </a:solidFill>
                <a:latin typeface="Corbel" panose="020B0503020204020204" pitchFamily="34" charset="0"/>
              </a:rPr>
              <a:t>An electron is accelerated from rest through a potential difference of 2000 V. It then passes through glass in which it deflects at an angle of 53</a:t>
            </a:r>
            <a:r>
              <a:rPr lang="en-AU" sz="3200" baseline="30000" dirty="0">
                <a:solidFill>
                  <a:schemeClr val="accent5">
                    <a:lumMod val="40000"/>
                    <a:lumOff val="60000"/>
                  </a:schemeClr>
                </a:solidFill>
                <a:latin typeface="Corbel" panose="020B0503020204020204" pitchFamily="34" charset="0"/>
              </a:rPr>
              <a:t>0</a:t>
            </a:r>
            <a:r>
              <a:rPr lang="en-AU" sz="3200" dirty="0">
                <a:solidFill>
                  <a:schemeClr val="accent5">
                    <a:lumMod val="40000"/>
                    <a:lumOff val="60000"/>
                  </a:schemeClr>
                </a:solidFill>
                <a:latin typeface="Corbel" panose="020B0503020204020204" pitchFamily="34" charset="0"/>
              </a:rPr>
              <a:t> upon entry . Calculate;</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the final energy of the electron (in eV and J) after it has passed through this potential difference.</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the speed and momentum of the electron as it reaches the crystal?</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the de Broglie wavelength of the electron.</a:t>
            </a:r>
          </a:p>
          <a:p>
            <a:pPr marL="514350" indent="-514350">
              <a:buFont typeface="+mj-lt"/>
              <a:buAutoNum type="alphaLcParenR"/>
            </a:pPr>
            <a:r>
              <a:rPr lang="en-AU" sz="3200" dirty="0">
                <a:solidFill>
                  <a:schemeClr val="accent5">
                    <a:lumMod val="40000"/>
                    <a:lumOff val="60000"/>
                  </a:schemeClr>
                </a:solidFill>
                <a:latin typeface="Corbel" panose="020B0503020204020204" pitchFamily="34" charset="0"/>
              </a:rPr>
              <a:t>the spacing between the atoms that allows for this deflection.</a:t>
            </a:r>
          </a:p>
          <a:p>
            <a:pPr marL="0" indent="0">
              <a:buNone/>
            </a:pPr>
            <a:r>
              <a:rPr lang="en-AU" sz="3200" dirty="0">
                <a:solidFill>
                  <a:schemeClr val="accent5">
                    <a:lumMod val="40000"/>
                    <a:lumOff val="60000"/>
                  </a:schemeClr>
                </a:solidFill>
                <a:latin typeface="Corbel" panose="020B0503020204020204" pitchFamily="34" charset="0"/>
              </a:rPr>
              <a:t>+</a:t>
            </a:r>
          </a:p>
          <a:p>
            <a:pPr marL="0" indent="0">
              <a:buNone/>
            </a:pPr>
            <a:r>
              <a:rPr lang="en-AU" sz="3200" dirty="0">
                <a:solidFill>
                  <a:schemeClr val="accent5">
                    <a:lumMod val="40000"/>
                    <a:lumOff val="60000"/>
                  </a:schemeClr>
                </a:solidFill>
                <a:latin typeface="Corbel" panose="020B0503020204020204" pitchFamily="34" charset="0"/>
              </a:rPr>
              <a:t>+-</a:t>
            </a:r>
          </a:p>
        </p:txBody>
      </p:sp>
    </p:spTree>
    <p:extLst>
      <p:ext uri="{BB962C8B-B14F-4D97-AF65-F5344CB8AC3E}">
        <p14:creationId xmlns:p14="http://schemas.microsoft.com/office/powerpoint/2010/main" val="41746458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12192001" cy="1143000"/>
          </a:xfrm>
        </p:spPr>
        <p:txBody>
          <a:bodyPr>
            <a:normAutofit fontScale="90000"/>
          </a:bodyPr>
          <a:lstStyle/>
          <a:p>
            <a:pPr algn="r"/>
            <a:r>
              <a:rPr lang="en-AU" sz="60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1981200" y="1916832"/>
            <a:ext cx="8229600" cy="4752528"/>
          </a:xfrm>
          <a:solidFill>
            <a:schemeClr val="accent1">
              <a:alpha val="50000"/>
            </a:schemeClr>
          </a:solidFill>
        </p:spPr>
        <p:txBody>
          <a:bodyPr/>
          <a:lstStyle/>
          <a:p>
            <a:pPr marL="0" indent="0">
              <a:buNone/>
            </a:pPr>
            <a:r>
              <a:rPr lang="en-AU" sz="2800" b="1" u="sng" dirty="0">
                <a:latin typeface="Arial" pitchFamily="34" charset="0"/>
                <a:cs typeface="Arial" pitchFamily="34" charset="0"/>
              </a:rPr>
              <a:t>Context:</a:t>
            </a:r>
            <a:r>
              <a:rPr lang="en-AU" sz="2800" dirty="0">
                <a:latin typeface="Arial" pitchFamily="34" charset="0"/>
                <a:cs typeface="Arial" pitchFamily="34" charset="0"/>
              </a:rPr>
              <a:t> How is this content used to better society?</a:t>
            </a: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6" name="TextBox 5"/>
          <p:cNvSpPr txBox="1"/>
          <p:nvPr/>
        </p:nvSpPr>
        <p:spPr>
          <a:xfrm>
            <a:off x="2243573" y="2908102"/>
            <a:ext cx="7704855" cy="2246769"/>
          </a:xfrm>
          <a:prstGeom prst="rect">
            <a:avLst/>
          </a:prstGeom>
          <a:noFill/>
        </p:spPr>
        <p:txBody>
          <a:bodyPr wrap="square" rtlCol="0">
            <a:spAutoFit/>
          </a:bodyPr>
          <a:lstStyle/>
          <a:p>
            <a:r>
              <a:rPr lang="en-AU" sz="2800" dirty="0">
                <a:latin typeface="Arial" pitchFamily="34" charset="0"/>
                <a:cs typeface="Arial" pitchFamily="34" charset="0"/>
              </a:rPr>
              <a:t>The different behaviours of light particles can be manipulated to suit a variety of modern technological advances. By improving our understanding of this phenomena we can improve on this technology.</a:t>
            </a:r>
          </a:p>
        </p:txBody>
      </p:sp>
    </p:spTree>
    <p:extLst>
      <p:ext uri="{BB962C8B-B14F-4D97-AF65-F5344CB8AC3E}">
        <p14:creationId xmlns:p14="http://schemas.microsoft.com/office/powerpoint/2010/main" val="10466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1981200" y="1984607"/>
            <a:ext cx="8229600" cy="4756761"/>
          </a:xfrm>
          <a:solidFill>
            <a:schemeClr val="accent1">
              <a:alpha val="50000"/>
            </a:schemeClr>
          </a:solidFill>
        </p:spPr>
        <p:txBody>
          <a:bodyPr/>
          <a:lstStyle/>
          <a:p>
            <a:pPr marL="0" indent="0">
              <a:buNone/>
            </a:pPr>
            <a:r>
              <a:rPr lang="en-AU" sz="2800" b="1" u="sng" dirty="0">
                <a:latin typeface="Arial" pitchFamily="34" charset="0"/>
                <a:cs typeface="Arial" pitchFamily="34" charset="0"/>
              </a:rPr>
              <a:t>Key Words</a:t>
            </a: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8" name="TextBox 7"/>
          <p:cNvSpPr txBox="1"/>
          <p:nvPr/>
        </p:nvSpPr>
        <p:spPr>
          <a:xfrm>
            <a:off x="2279577" y="2581488"/>
            <a:ext cx="7344816" cy="1815882"/>
          </a:xfrm>
          <a:prstGeom prst="rect">
            <a:avLst/>
          </a:prstGeom>
          <a:noFill/>
        </p:spPr>
        <p:txBody>
          <a:bodyPr wrap="square" rtlCol="0">
            <a:spAutoFit/>
          </a:bodyPr>
          <a:lstStyle/>
          <a:p>
            <a:r>
              <a:rPr lang="en-AU" sz="2800" dirty="0">
                <a:latin typeface="Arial" pitchFamily="34" charset="0"/>
                <a:cs typeface="Arial" pitchFamily="34" charset="0"/>
              </a:rPr>
              <a:t>De Broglie</a:t>
            </a:r>
          </a:p>
          <a:p>
            <a:r>
              <a:rPr lang="en-AU" sz="2800" dirty="0">
                <a:latin typeface="Arial" pitchFamily="34" charset="0"/>
                <a:cs typeface="Arial" pitchFamily="34" charset="0"/>
              </a:rPr>
              <a:t>Bohr</a:t>
            </a:r>
          </a:p>
          <a:p>
            <a:r>
              <a:rPr lang="en-AU" sz="2800" dirty="0">
                <a:latin typeface="Arial" pitchFamily="34" charset="0"/>
                <a:cs typeface="Arial" pitchFamily="34" charset="0"/>
              </a:rPr>
              <a:t>Wavelength</a:t>
            </a:r>
          </a:p>
          <a:p>
            <a:r>
              <a:rPr lang="en-AU" sz="2800" dirty="0">
                <a:latin typeface="Arial" pitchFamily="34" charset="0"/>
                <a:cs typeface="Arial" pitchFamily="34" charset="0"/>
              </a:rPr>
              <a:t>Path Difference</a:t>
            </a:r>
          </a:p>
        </p:txBody>
      </p:sp>
      <p:sp>
        <p:nvSpPr>
          <p:cNvPr id="5"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2720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42992"/>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Transmission ANTENNAS</a:t>
            </a:r>
          </a:p>
        </p:txBody>
      </p:sp>
      <p:sp>
        <p:nvSpPr>
          <p:cNvPr id="3" name="Content Placeholder 2"/>
          <p:cNvSpPr>
            <a:spLocks noGrp="1"/>
          </p:cNvSpPr>
          <p:nvPr>
            <p:ph idx="1"/>
          </p:nvPr>
        </p:nvSpPr>
        <p:spPr>
          <a:xfrm>
            <a:off x="7007191" y="1460011"/>
            <a:ext cx="5836911" cy="3715348"/>
          </a:xfrm>
        </p:spPr>
        <p:txBody>
          <a:bodyPr>
            <a:noAutofit/>
          </a:bodyPr>
          <a:lstStyle/>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      Magnetic Field Antenna</a:t>
            </a:r>
          </a:p>
          <a:p>
            <a:endParaRPr lang="en-AU" sz="3200" dirty="0">
              <a:solidFill>
                <a:schemeClr val="accent5">
                  <a:lumMod val="40000"/>
                  <a:lumOff val="60000"/>
                </a:schemeClr>
              </a:solidFill>
              <a:latin typeface="Corbel" panose="020B0503020204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691" y="1836020"/>
            <a:ext cx="4582943" cy="2470129"/>
          </a:xfrm>
          <a:prstGeom prst="rect">
            <a:avLst/>
          </a:prstGeom>
        </p:spPr>
      </p:pic>
      <p:sp>
        <p:nvSpPr>
          <p:cNvPr id="6" name="Content Placeholder 2"/>
          <p:cNvSpPr txBox="1">
            <a:spLocks/>
          </p:cNvSpPr>
          <p:nvPr/>
        </p:nvSpPr>
        <p:spPr>
          <a:xfrm>
            <a:off x="238224" y="2063370"/>
            <a:ext cx="7115076" cy="48499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spcBef>
                <a:spcPts val="240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An induced AC current flows around the ring producing a magnet field. </a:t>
            </a:r>
          </a:p>
          <a:p>
            <a:pPr marL="0" indent="0">
              <a:spcBef>
                <a:spcPts val="240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That magnet field produces an oscillating electric field. This in turn produces an oscillating magnetic field.  </a:t>
            </a:r>
          </a:p>
          <a:p>
            <a:pPr marL="0" indent="0">
              <a:spcBef>
                <a:spcPts val="2400"/>
              </a:spcBef>
              <a:buFont typeface="Arial" panose="020B0604020202020204" pitchFamily="34" charset="0"/>
              <a:buNone/>
            </a:pPr>
            <a:r>
              <a:rPr lang="en-AU" sz="3200" dirty="0">
                <a:solidFill>
                  <a:schemeClr val="accent5">
                    <a:lumMod val="40000"/>
                    <a:lumOff val="60000"/>
                  </a:schemeClr>
                </a:solidFill>
                <a:latin typeface="Corbel" panose="020B0503020204020204" pitchFamily="34" charset="0"/>
              </a:rPr>
              <a:t>The combination of these  becomes an EM wave of that oscillating frequency that then transmits that signal to the receiver antennas.</a:t>
            </a:r>
          </a:p>
        </p:txBody>
      </p:sp>
    </p:spTree>
    <p:extLst>
      <p:ext uri="{BB962C8B-B14F-4D97-AF65-F5344CB8AC3E}">
        <p14:creationId xmlns:p14="http://schemas.microsoft.com/office/powerpoint/2010/main" val="3536056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1919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2109901" y="2924945"/>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8.2 -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10.1, page 284-290 and answer </a:t>
            </a:r>
          </a:p>
          <a:p>
            <a:pPr>
              <a:spcAft>
                <a:spcPts val="1200"/>
              </a:spcAft>
            </a:pPr>
            <a:r>
              <a:rPr lang="en-AU" sz="2800" dirty="0">
                <a:latin typeface="Arial" pitchFamily="34" charset="0"/>
                <a:cs typeface="Arial" pitchFamily="34" charset="0"/>
              </a:rPr>
              <a:t>	Q1 &amp; Q2 Set 10.1</a:t>
            </a:r>
          </a:p>
          <a:p>
            <a:pPr>
              <a:spcAft>
                <a:spcPts val="1200"/>
              </a:spcAft>
            </a:pPr>
            <a:r>
              <a:rPr lang="en-AU" sz="2800" dirty="0">
                <a:latin typeface="Arial" pitchFamily="34" charset="0"/>
                <a:cs typeface="Arial" pitchFamily="34" charset="0"/>
              </a:rPr>
              <a:t>     by next lesson.</a:t>
            </a:r>
          </a:p>
        </p:txBody>
      </p:sp>
      <p:sp>
        <p:nvSpPr>
          <p:cNvPr id="7"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467027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76064"/>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Reflection</a:t>
            </a:r>
          </a:p>
        </p:txBody>
      </p:sp>
      <p:sp>
        <p:nvSpPr>
          <p:cNvPr id="5" name="Espace réservé du contenu 2"/>
          <p:cNvSpPr>
            <a:spLocks noGrp="1"/>
          </p:cNvSpPr>
          <p:nvPr>
            <p:ph idx="1"/>
          </p:nvPr>
        </p:nvSpPr>
        <p:spPr>
          <a:xfrm>
            <a:off x="304801" y="1530417"/>
            <a:ext cx="11139638" cy="5327583"/>
          </a:xfrm>
          <a:noFill/>
        </p:spPr>
        <p:txBody>
          <a:bodyPr rtlCol="0">
            <a:noAutofit/>
          </a:bodyPr>
          <a:lstStyle/>
          <a:p>
            <a:pPr marL="0" indent="0">
              <a:spcBef>
                <a:spcPts val="0"/>
              </a:spcBef>
              <a:buNone/>
            </a:pPr>
            <a:r>
              <a:rPr lang="en-AU" sz="3200" dirty="0">
                <a:solidFill>
                  <a:schemeClr val="accent5">
                    <a:lumMod val="40000"/>
                    <a:lumOff val="60000"/>
                  </a:schemeClr>
                </a:solidFill>
                <a:latin typeface="Corbel" panose="020B0503020204020204" pitchFamily="34" charset="0"/>
              </a:rPr>
              <a:t>When the wave does not pass through </a:t>
            </a:r>
          </a:p>
          <a:p>
            <a:pPr marL="0" indent="0">
              <a:spcBef>
                <a:spcPts val="0"/>
              </a:spcBef>
              <a:buNone/>
            </a:pPr>
            <a:r>
              <a:rPr lang="en-AU" sz="3200" dirty="0">
                <a:solidFill>
                  <a:schemeClr val="accent5">
                    <a:lumMod val="40000"/>
                    <a:lumOff val="60000"/>
                  </a:schemeClr>
                </a:solidFill>
                <a:latin typeface="Corbel" panose="020B0503020204020204" pitchFamily="34" charset="0"/>
              </a:rPr>
              <a:t>the solid barrier it encounters. The light </a:t>
            </a:r>
          </a:p>
          <a:p>
            <a:pPr marL="0" indent="0">
              <a:spcBef>
                <a:spcPts val="0"/>
              </a:spcBef>
              <a:buNone/>
            </a:pPr>
            <a:r>
              <a:rPr lang="en-AU" sz="3200" dirty="0">
                <a:solidFill>
                  <a:schemeClr val="accent5">
                    <a:lumMod val="40000"/>
                    <a:lumOff val="60000"/>
                  </a:schemeClr>
                </a:solidFill>
                <a:latin typeface="Corbel" panose="020B0503020204020204" pitchFamily="34" charset="0"/>
              </a:rPr>
              <a:t>ray that hits the mirror is called the </a:t>
            </a:r>
          </a:p>
          <a:p>
            <a:pPr marL="0" indent="0">
              <a:spcBef>
                <a:spcPts val="0"/>
              </a:spcBef>
              <a:buNone/>
            </a:pPr>
            <a:r>
              <a:rPr lang="en-AU" sz="3200" dirty="0">
                <a:solidFill>
                  <a:schemeClr val="accent5">
                    <a:lumMod val="40000"/>
                    <a:lumOff val="60000"/>
                  </a:schemeClr>
                </a:solidFill>
                <a:latin typeface="Corbel" panose="020B0503020204020204" pitchFamily="34" charset="0"/>
              </a:rPr>
              <a:t>incident ray. The light ray that bounces </a:t>
            </a:r>
          </a:p>
          <a:p>
            <a:pPr marL="0" indent="0">
              <a:spcBef>
                <a:spcPts val="0"/>
              </a:spcBef>
              <a:buNone/>
            </a:pPr>
            <a:r>
              <a:rPr lang="en-AU" sz="3200" dirty="0">
                <a:solidFill>
                  <a:schemeClr val="accent5">
                    <a:lumMod val="40000"/>
                    <a:lumOff val="60000"/>
                  </a:schemeClr>
                </a:solidFill>
                <a:latin typeface="Corbel" panose="020B0503020204020204" pitchFamily="34" charset="0"/>
              </a:rPr>
              <a:t>off the mirror is called the reflected ray.</a:t>
            </a:r>
          </a:p>
          <a:p>
            <a:pPr marL="0" indent="0">
              <a:buNone/>
            </a:pPr>
            <a:endParaRPr lang="en-AU" sz="3200" dirty="0">
              <a:solidFill>
                <a:schemeClr val="accent5">
                  <a:lumMod val="40000"/>
                  <a:lumOff val="60000"/>
                </a:schemeClr>
              </a:solidFill>
              <a:latin typeface="Corbel" panose="020B0503020204020204" pitchFamily="34" charset="0"/>
            </a:endParaRPr>
          </a:p>
          <a:p>
            <a:pPr marL="0" indent="0">
              <a:buNone/>
            </a:pPr>
            <a:r>
              <a:rPr lang="en-AU" sz="3200" u="sng" dirty="0">
                <a:solidFill>
                  <a:schemeClr val="accent5">
                    <a:lumMod val="40000"/>
                    <a:lumOff val="60000"/>
                  </a:schemeClr>
                </a:solidFill>
                <a:latin typeface="Corbel" panose="020B0503020204020204" pitchFamily="34" charset="0"/>
              </a:rPr>
              <a:t>Law of reflection</a:t>
            </a:r>
          </a:p>
          <a:p>
            <a:pPr marL="620713" indent="-273050">
              <a:buClr>
                <a:srgbClr val="FF99FF"/>
              </a:buClr>
            </a:pPr>
            <a:r>
              <a:rPr lang="en-AU" sz="3200" dirty="0">
                <a:solidFill>
                  <a:schemeClr val="accent5">
                    <a:lumMod val="40000"/>
                    <a:lumOff val="60000"/>
                  </a:schemeClr>
                </a:solidFill>
                <a:latin typeface="Corbel" panose="020B0503020204020204" pitchFamily="34" charset="0"/>
              </a:rPr>
              <a:t>Angle of incidence (</a:t>
            </a:r>
            <a:r>
              <a:rPr lang="el-GR" sz="3200" dirty="0">
                <a:solidFill>
                  <a:schemeClr val="accent5">
                    <a:lumMod val="40000"/>
                    <a:lumOff val="60000"/>
                  </a:schemeClr>
                </a:solidFill>
                <a:latin typeface="Corbel" panose="020B0503020204020204" pitchFamily="34" charset="0"/>
              </a:rPr>
              <a:t>θ</a:t>
            </a:r>
            <a:r>
              <a:rPr lang="en-AU" sz="3200" baseline="-25000" dirty="0">
                <a:solidFill>
                  <a:schemeClr val="accent5">
                    <a:lumMod val="40000"/>
                    <a:lumOff val="60000"/>
                  </a:schemeClr>
                </a:solidFill>
                <a:latin typeface="Corbel" panose="020B0503020204020204" pitchFamily="34" charset="0"/>
              </a:rPr>
              <a:t>i</a:t>
            </a:r>
            <a:r>
              <a:rPr lang="en-AU" sz="3200" dirty="0">
                <a:solidFill>
                  <a:schemeClr val="accent5">
                    <a:lumMod val="40000"/>
                    <a:lumOff val="60000"/>
                  </a:schemeClr>
                </a:solidFill>
                <a:latin typeface="Corbel" panose="020B0503020204020204" pitchFamily="34" charset="0"/>
              </a:rPr>
              <a:t>) = Angle of reflection (</a:t>
            </a:r>
            <a:r>
              <a:rPr lang="el-GR" sz="3200" dirty="0">
                <a:solidFill>
                  <a:schemeClr val="accent5">
                    <a:lumMod val="40000"/>
                    <a:lumOff val="60000"/>
                  </a:schemeClr>
                </a:solidFill>
                <a:latin typeface="Corbel" panose="020B0503020204020204" pitchFamily="34" charset="0"/>
              </a:rPr>
              <a:t>θ</a:t>
            </a:r>
            <a:r>
              <a:rPr lang="en-AU" sz="3200" baseline="-25000" dirty="0">
                <a:solidFill>
                  <a:schemeClr val="accent5">
                    <a:lumMod val="40000"/>
                    <a:lumOff val="60000"/>
                  </a:schemeClr>
                </a:solidFill>
                <a:latin typeface="Corbel" panose="020B0503020204020204" pitchFamily="34" charset="0"/>
              </a:rPr>
              <a:t>r</a:t>
            </a:r>
            <a:r>
              <a:rPr lang="en-AU" sz="3200" dirty="0">
                <a:solidFill>
                  <a:schemeClr val="accent5">
                    <a:lumMod val="40000"/>
                    <a:lumOff val="60000"/>
                  </a:schemeClr>
                </a:solidFill>
                <a:latin typeface="Corbel" panose="020B0503020204020204" pitchFamily="34" charset="0"/>
              </a:rPr>
              <a:t>)</a:t>
            </a:r>
          </a:p>
          <a:p>
            <a:pPr marL="620713" indent="-273050">
              <a:buClr>
                <a:srgbClr val="FF99FF"/>
              </a:buClr>
            </a:pPr>
            <a:r>
              <a:rPr lang="en-AU" sz="3200" dirty="0">
                <a:solidFill>
                  <a:schemeClr val="accent5">
                    <a:lumMod val="40000"/>
                    <a:lumOff val="60000"/>
                  </a:schemeClr>
                </a:solidFill>
                <a:latin typeface="Corbel" panose="020B0503020204020204" pitchFamily="34" charset="0"/>
              </a:rPr>
              <a:t>Incidence ray and reflected ray are on the opposite sides of the normal.</a:t>
            </a: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p:txBody>
      </p:sp>
      <p:pic>
        <p:nvPicPr>
          <p:cNvPr id="4" name="Picture 2" descr="http://www.way2science.com/wp-content/uploads/2012/03/reflection_graphi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8363" y="1530417"/>
            <a:ext cx="5043637" cy="343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79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45633"/>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Optic Fibres</a:t>
            </a:r>
          </a:p>
        </p:txBody>
      </p:sp>
      <p:sp>
        <p:nvSpPr>
          <p:cNvPr id="9" name="Espace réservé du contenu 2"/>
          <p:cNvSpPr>
            <a:spLocks noGrp="1"/>
          </p:cNvSpPr>
          <p:nvPr>
            <p:ph idx="1"/>
          </p:nvPr>
        </p:nvSpPr>
        <p:spPr>
          <a:xfrm>
            <a:off x="288758" y="1412776"/>
            <a:ext cx="11271183" cy="4896544"/>
          </a:xfrm>
          <a:noFill/>
        </p:spPr>
        <p:txBody>
          <a:bodyPr rtlCol="0">
            <a:noAutofit/>
          </a:bodyPr>
          <a:lstStyle/>
          <a:p>
            <a:pPr marL="0" indent="0">
              <a:spcBef>
                <a:spcPts val="0"/>
              </a:spcBef>
              <a:buNone/>
            </a:pPr>
            <a:r>
              <a:rPr lang="en-AU" sz="3200" dirty="0">
                <a:solidFill>
                  <a:schemeClr val="accent5">
                    <a:lumMod val="40000"/>
                    <a:lumOff val="60000"/>
                  </a:schemeClr>
                </a:solidFill>
                <a:latin typeface="Corbel" panose="020B0503020204020204" pitchFamily="34" charset="0"/>
              </a:rPr>
              <a:t>Fibre-optic lines are strands of optically pure </a:t>
            </a:r>
            <a:r>
              <a:rPr lang="en-AU" sz="3200" b="1" dirty="0">
                <a:solidFill>
                  <a:schemeClr val="accent5">
                    <a:lumMod val="40000"/>
                    <a:lumOff val="60000"/>
                  </a:schemeClr>
                </a:solidFill>
                <a:latin typeface="Corbel" panose="020B0503020204020204" pitchFamily="34" charset="0"/>
              </a:rPr>
              <a:t>glass</a:t>
            </a:r>
            <a:r>
              <a:rPr lang="en-AU" sz="3200" dirty="0">
                <a:solidFill>
                  <a:schemeClr val="accent5">
                    <a:lumMod val="40000"/>
                    <a:lumOff val="60000"/>
                  </a:schemeClr>
                </a:solidFill>
                <a:latin typeface="Corbel" panose="020B0503020204020204" pitchFamily="34" charset="0"/>
              </a:rPr>
              <a:t> as thin as a human hair that carry digital information in the form of light pulses over long distances. </a:t>
            </a:r>
          </a:p>
          <a:p>
            <a:pPr marL="0" indent="0">
              <a:spcBef>
                <a:spcPts val="0"/>
              </a:spcBef>
              <a:buNone/>
            </a:pPr>
            <a:endParaRPr lang="en-AU" sz="3200" dirty="0">
              <a:solidFill>
                <a:schemeClr val="accent5">
                  <a:lumMod val="40000"/>
                  <a:lumOff val="60000"/>
                </a:schemeClr>
              </a:solidFill>
              <a:latin typeface="Corbel" panose="020B0503020204020204" pitchFamily="34" charset="0"/>
            </a:endParaRPr>
          </a:p>
          <a:p>
            <a:pPr marL="0" indent="0">
              <a:spcBef>
                <a:spcPts val="0"/>
              </a:spcBef>
              <a:buNone/>
            </a:pPr>
            <a:r>
              <a:rPr lang="en-AU" sz="3200" dirty="0">
                <a:solidFill>
                  <a:schemeClr val="accent5">
                    <a:lumMod val="40000"/>
                    <a:lumOff val="60000"/>
                  </a:schemeClr>
                </a:solidFill>
                <a:latin typeface="Corbel" panose="020B0503020204020204" pitchFamily="34" charset="0"/>
              </a:rPr>
              <a:t>Cables can bend as the system relies on </a:t>
            </a:r>
            <a:r>
              <a:rPr lang="en-AU" sz="3200" u="sng" dirty="0">
                <a:solidFill>
                  <a:schemeClr val="accent5">
                    <a:lumMod val="40000"/>
                    <a:lumOff val="60000"/>
                  </a:schemeClr>
                </a:solidFill>
                <a:latin typeface="Corbel" panose="020B0503020204020204" pitchFamily="34" charset="0"/>
              </a:rPr>
              <a:t>reflection</a:t>
            </a:r>
            <a:r>
              <a:rPr lang="en-AU" sz="3200" dirty="0">
                <a:solidFill>
                  <a:schemeClr val="accent5">
                    <a:lumMod val="40000"/>
                    <a:lumOff val="60000"/>
                  </a:schemeClr>
                </a:solidFill>
                <a:latin typeface="Corbel" panose="020B0503020204020204" pitchFamily="34" charset="0"/>
              </a:rPr>
              <a:t> to keep the light pulse within the glass strand. Very </a:t>
            </a:r>
          </a:p>
          <a:p>
            <a:pPr marL="0" indent="0">
              <a:spcBef>
                <a:spcPts val="0"/>
              </a:spcBef>
              <a:buNone/>
            </a:pPr>
            <a:r>
              <a:rPr lang="en-AU" sz="3200" dirty="0">
                <a:solidFill>
                  <a:schemeClr val="accent5">
                    <a:lumMod val="40000"/>
                    <a:lumOff val="60000"/>
                  </a:schemeClr>
                </a:solidFill>
                <a:latin typeface="Corbel" panose="020B0503020204020204" pitchFamily="34" charset="0"/>
              </a:rPr>
              <a:t>little light is absorbed by the glass. </a:t>
            </a:r>
          </a:p>
          <a:p>
            <a:pPr marL="0" indent="0">
              <a:spcBef>
                <a:spcPts val="0"/>
              </a:spcBef>
              <a:buNone/>
            </a:pPr>
            <a:r>
              <a:rPr lang="en-AU" sz="3200" dirty="0">
                <a:solidFill>
                  <a:schemeClr val="accent5">
                    <a:lumMod val="40000"/>
                    <a:lumOff val="60000"/>
                  </a:schemeClr>
                </a:solidFill>
                <a:latin typeface="Corbel" panose="020B0503020204020204" pitchFamily="34" charset="0"/>
              </a:rPr>
              <a:t>Light getting in at one end undergoes</a:t>
            </a:r>
          </a:p>
          <a:p>
            <a:pPr marL="0" indent="0">
              <a:spcBef>
                <a:spcPts val="0"/>
              </a:spcBef>
              <a:buNone/>
            </a:pPr>
            <a:r>
              <a:rPr lang="en-AU" sz="3200" dirty="0">
                <a:solidFill>
                  <a:schemeClr val="accent5">
                    <a:lumMod val="40000"/>
                    <a:lumOff val="60000"/>
                  </a:schemeClr>
                </a:solidFill>
                <a:latin typeface="Corbel" panose="020B0503020204020204" pitchFamily="34" charset="0"/>
              </a:rPr>
              <a:t>repeated total internal reflection, </a:t>
            </a:r>
          </a:p>
          <a:p>
            <a:pPr marL="0" indent="0">
              <a:spcBef>
                <a:spcPts val="0"/>
              </a:spcBef>
              <a:buNone/>
            </a:pPr>
            <a:r>
              <a:rPr lang="en-AU" sz="3200" dirty="0">
                <a:solidFill>
                  <a:schemeClr val="accent5">
                    <a:lumMod val="40000"/>
                    <a:lumOff val="60000"/>
                  </a:schemeClr>
                </a:solidFill>
                <a:latin typeface="Corbel" panose="020B0503020204020204" pitchFamily="34" charset="0"/>
              </a:rPr>
              <a:t>even when the fibre is bent, and</a:t>
            </a:r>
          </a:p>
          <a:p>
            <a:pPr marL="0" indent="0">
              <a:spcBef>
                <a:spcPts val="0"/>
              </a:spcBef>
              <a:buNone/>
            </a:pPr>
            <a:r>
              <a:rPr lang="en-AU" sz="3200" dirty="0">
                <a:solidFill>
                  <a:schemeClr val="accent5">
                    <a:lumMod val="40000"/>
                    <a:lumOff val="60000"/>
                  </a:schemeClr>
                </a:solidFill>
                <a:latin typeface="Corbel" panose="020B0503020204020204" pitchFamily="34" charset="0"/>
              </a:rPr>
              <a:t>emerges at the other end.</a:t>
            </a:r>
          </a:p>
          <a:p>
            <a:pPr marL="0" indent="0">
              <a:spcBef>
                <a:spcPts val="0"/>
              </a:spcBef>
              <a:buNone/>
            </a:pPr>
            <a:endParaRPr lang="en-AU" sz="3200" dirty="0">
              <a:solidFill>
                <a:schemeClr val="accent5">
                  <a:lumMod val="40000"/>
                  <a:lumOff val="60000"/>
                </a:schemeClr>
              </a:solidFill>
              <a:latin typeface="Corbel" panose="020B0503020204020204" pitchFamily="34" charset="0"/>
            </a:endParaRPr>
          </a:p>
        </p:txBody>
      </p:sp>
      <p:pic>
        <p:nvPicPr>
          <p:cNvPr id="1026" name="Picture 2" descr="http://www.rkm.com.au/ANIMATIONS/animation-graphics/Fibre-Optic-lab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5" y="3715006"/>
            <a:ext cx="5559191" cy="416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58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ytimg.com/vi/A4JhWvDEXmQ/maxres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8203" y="3962400"/>
            <a:ext cx="5657289" cy="3181350"/>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p:cNvSpPr>
            <a:spLocks noGrp="1"/>
          </p:cNvSpPr>
          <p:nvPr>
            <p:ph idx="1"/>
          </p:nvPr>
        </p:nvSpPr>
        <p:spPr>
          <a:xfrm>
            <a:off x="390525" y="1628800"/>
            <a:ext cx="11236793" cy="4896544"/>
          </a:xfrm>
          <a:noFill/>
        </p:spPr>
        <p:txBody>
          <a:bodyPr rtlCol="0">
            <a:noAutofit/>
          </a:bodyPr>
          <a:lstStyle/>
          <a:p>
            <a:pPr marL="0" indent="0">
              <a:spcBef>
                <a:spcPts val="0"/>
              </a:spcBef>
              <a:buNone/>
            </a:pPr>
            <a:r>
              <a:rPr lang="en-AU" sz="3200" dirty="0">
                <a:solidFill>
                  <a:schemeClr val="accent5">
                    <a:lumMod val="40000"/>
                    <a:lumOff val="60000"/>
                  </a:schemeClr>
                </a:solidFill>
                <a:latin typeface="Corbel" panose="020B0503020204020204" pitchFamily="34" charset="0"/>
              </a:rPr>
              <a:t>The speed of light is approximately 300,000,000 metres per second. Fibre optic networks, which carry laser light information signals, are moving that speed. </a:t>
            </a:r>
          </a:p>
          <a:p>
            <a:pPr marL="0" indent="0">
              <a:spcBef>
                <a:spcPts val="0"/>
              </a:spcBef>
              <a:buNone/>
            </a:pPr>
            <a:endParaRPr lang="en-AU" sz="3200" dirty="0">
              <a:solidFill>
                <a:schemeClr val="accent5">
                  <a:lumMod val="40000"/>
                  <a:lumOff val="60000"/>
                </a:schemeClr>
              </a:solidFill>
              <a:latin typeface="Corbel" panose="020B0503020204020204" pitchFamily="34" charset="0"/>
            </a:endParaRPr>
          </a:p>
          <a:p>
            <a:pPr marL="0" indent="0">
              <a:spcBef>
                <a:spcPts val="0"/>
              </a:spcBef>
              <a:buNone/>
            </a:pPr>
            <a:r>
              <a:rPr lang="en-AU" sz="3200" dirty="0">
                <a:solidFill>
                  <a:schemeClr val="accent5">
                    <a:lumMod val="40000"/>
                    <a:lumOff val="60000"/>
                  </a:schemeClr>
                </a:solidFill>
                <a:latin typeface="Corbel" panose="020B0503020204020204" pitchFamily="34" charset="0"/>
              </a:rPr>
              <a:t>As the laser-generated pulses of light reach the subscriber's home, a converter changes them into the electrical impulses that </a:t>
            </a:r>
          </a:p>
          <a:p>
            <a:pPr marL="0" indent="0">
              <a:spcBef>
                <a:spcPts val="0"/>
              </a:spcBef>
              <a:buNone/>
            </a:pPr>
            <a:r>
              <a:rPr lang="en-AU" sz="3200" dirty="0">
                <a:solidFill>
                  <a:schemeClr val="accent5">
                    <a:lumMod val="40000"/>
                    <a:lumOff val="60000"/>
                  </a:schemeClr>
                </a:solidFill>
                <a:latin typeface="Corbel" panose="020B0503020204020204" pitchFamily="34" charset="0"/>
              </a:rPr>
              <a:t>computers use. They are also</a:t>
            </a:r>
          </a:p>
          <a:p>
            <a:pPr marL="0" indent="0">
              <a:spcBef>
                <a:spcPts val="0"/>
              </a:spcBef>
              <a:buNone/>
            </a:pPr>
            <a:r>
              <a:rPr lang="en-AU" sz="3200" dirty="0">
                <a:solidFill>
                  <a:schemeClr val="accent5">
                    <a:lumMod val="40000"/>
                    <a:lumOff val="60000"/>
                  </a:schemeClr>
                </a:solidFill>
                <a:latin typeface="Corbel" panose="020B0503020204020204" pitchFamily="34" charset="0"/>
              </a:rPr>
              <a:t>used in medical imaging and</a:t>
            </a:r>
          </a:p>
          <a:p>
            <a:pPr marL="0" indent="0">
              <a:spcBef>
                <a:spcPts val="0"/>
              </a:spcBef>
              <a:buNone/>
            </a:pPr>
            <a:r>
              <a:rPr lang="en-AU" sz="3200" dirty="0">
                <a:solidFill>
                  <a:schemeClr val="accent5">
                    <a:lumMod val="40000"/>
                    <a:lumOff val="60000"/>
                  </a:schemeClr>
                </a:solidFill>
                <a:latin typeface="Corbel" panose="020B0503020204020204" pitchFamily="34" charset="0"/>
              </a:rPr>
              <a:t>mechanical engineering </a:t>
            </a:r>
          </a:p>
          <a:p>
            <a:pPr marL="0" indent="0">
              <a:spcBef>
                <a:spcPts val="0"/>
              </a:spcBef>
              <a:buNone/>
            </a:pPr>
            <a:r>
              <a:rPr lang="en-AU" sz="3200" dirty="0">
                <a:solidFill>
                  <a:schemeClr val="accent5">
                    <a:lumMod val="40000"/>
                    <a:lumOff val="60000"/>
                  </a:schemeClr>
                </a:solidFill>
                <a:latin typeface="Corbel" panose="020B0503020204020204" pitchFamily="34" charset="0"/>
              </a:rPr>
              <a:t>inspection.</a:t>
            </a:r>
          </a:p>
        </p:txBody>
      </p:sp>
      <p:sp>
        <p:nvSpPr>
          <p:cNvPr id="4098" name="Titre 1"/>
          <p:cNvSpPr>
            <a:spLocks noGrp="1"/>
          </p:cNvSpPr>
          <p:nvPr>
            <p:ph type="title"/>
          </p:nvPr>
        </p:nvSpPr>
        <p:spPr>
          <a:xfrm>
            <a:off x="3962400" y="555257"/>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Optic Fibres</a:t>
            </a:r>
          </a:p>
        </p:txBody>
      </p:sp>
    </p:spTree>
    <p:extLst>
      <p:ext uri="{BB962C8B-B14F-4D97-AF65-F5344CB8AC3E}">
        <p14:creationId xmlns:p14="http://schemas.microsoft.com/office/powerpoint/2010/main" val="198685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55258"/>
            <a:ext cx="8229600" cy="1143000"/>
          </a:xfrm>
        </p:spPr>
        <p:txBody>
          <a:bodyPr>
            <a:normAutofit/>
          </a:bodyPr>
          <a:lstStyle/>
          <a:p>
            <a:r>
              <a:rPr lang="en-AU" sz="4800" b="1" dirty="0">
                <a:solidFill>
                  <a:schemeClr val="accent6">
                    <a:lumMod val="60000"/>
                    <a:lumOff val="40000"/>
                  </a:schemeClr>
                </a:solidFill>
              </a:rPr>
              <a:t>Refraction</a:t>
            </a:r>
            <a:endParaRPr lang="en-AU" sz="3200" b="1" dirty="0">
              <a:solidFill>
                <a:schemeClr val="accent6">
                  <a:lumMod val="60000"/>
                  <a:lumOff val="40000"/>
                </a:schemeClr>
              </a:solidFill>
            </a:endParaRPr>
          </a:p>
        </p:txBody>
      </p:sp>
      <p:sp>
        <p:nvSpPr>
          <p:cNvPr id="5" name="Espace réservé du contenu 2"/>
          <p:cNvSpPr>
            <a:spLocks noGrp="1"/>
          </p:cNvSpPr>
          <p:nvPr>
            <p:ph idx="1"/>
          </p:nvPr>
        </p:nvSpPr>
        <p:spPr>
          <a:xfrm>
            <a:off x="101086" y="1800225"/>
            <a:ext cx="6636597" cy="5057775"/>
          </a:xfrm>
          <a:solidFill>
            <a:schemeClr val="bg1"/>
          </a:solidFill>
        </p:spPr>
        <p:txBody>
          <a:bodyPr>
            <a:normAutofit lnSpcReduction="10000"/>
          </a:bodyPr>
          <a:lstStyle/>
          <a:p>
            <a:pPr marL="0" indent="0" algn="ctr">
              <a:buNone/>
            </a:pPr>
            <a:r>
              <a:rPr lang="en-AU" sz="4000" b="1" dirty="0">
                <a:solidFill>
                  <a:schemeClr val="accent5">
                    <a:lumMod val="40000"/>
                    <a:lumOff val="60000"/>
                  </a:schemeClr>
                </a:solidFill>
                <a:latin typeface="Corbel" panose="020B0503020204020204" pitchFamily="34" charset="0"/>
              </a:rPr>
              <a:t>c = </a:t>
            </a:r>
            <a:r>
              <a:rPr lang="el-GR" sz="4000" b="1" dirty="0">
                <a:solidFill>
                  <a:schemeClr val="accent5">
                    <a:lumMod val="40000"/>
                    <a:lumOff val="60000"/>
                  </a:schemeClr>
                </a:solidFill>
                <a:latin typeface="Corbel" panose="020B0503020204020204" pitchFamily="34" charset="0"/>
              </a:rPr>
              <a:t>λ</a:t>
            </a:r>
            <a:r>
              <a:rPr lang="en-AU" sz="4000" b="1" dirty="0">
                <a:solidFill>
                  <a:schemeClr val="accent5">
                    <a:lumMod val="40000"/>
                    <a:lumOff val="60000"/>
                  </a:schemeClr>
                </a:solidFill>
                <a:latin typeface="Corbel" panose="020B0503020204020204" pitchFamily="34" charset="0"/>
              </a:rPr>
              <a:t> × f</a:t>
            </a:r>
          </a:p>
          <a:p>
            <a:pPr marL="0" indent="0">
              <a:spcBef>
                <a:spcPts val="2400"/>
              </a:spcBef>
              <a:buNone/>
              <a:tabLst>
                <a:tab pos="361950" algn="l"/>
              </a:tabLst>
            </a:pPr>
            <a:r>
              <a:rPr lang="en-AU" sz="3200" dirty="0">
                <a:solidFill>
                  <a:schemeClr val="accent5">
                    <a:lumMod val="40000"/>
                    <a:lumOff val="60000"/>
                  </a:schemeClr>
                </a:solidFill>
                <a:latin typeface="Corbel" panose="020B0503020204020204" pitchFamily="34" charset="0"/>
              </a:rPr>
              <a:t>Refraction occurs in waves travelling from one  medium to another medium at an oblique angle. </a:t>
            </a:r>
          </a:p>
          <a:p>
            <a:pPr marL="0" indent="0">
              <a:spcBef>
                <a:spcPts val="2400"/>
              </a:spcBef>
              <a:buNone/>
              <a:tabLst>
                <a:tab pos="361950" algn="l"/>
              </a:tabLst>
            </a:pPr>
            <a:r>
              <a:rPr lang="en-AU" sz="3200" dirty="0">
                <a:solidFill>
                  <a:schemeClr val="accent5">
                    <a:lumMod val="40000"/>
                    <a:lumOff val="60000"/>
                  </a:schemeClr>
                </a:solidFill>
                <a:latin typeface="Corbel" panose="020B0503020204020204" pitchFamily="34" charset="0"/>
              </a:rPr>
              <a:t>At the boundary between the media, the wave's phase </a:t>
            </a:r>
            <a:r>
              <a:rPr lang="en-AU" sz="3200" b="1" dirty="0">
                <a:solidFill>
                  <a:schemeClr val="accent5">
                    <a:lumMod val="40000"/>
                    <a:lumOff val="60000"/>
                  </a:schemeClr>
                </a:solidFill>
                <a:latin typeface="Corbel" panose="020B0503020204020204" pitchFamily="34" charset="0"/>
              </a:rPr>
              <a:t>velocity</a:t>
            </a:r>
            <a:r>
              <a:rPr lang="en-AU" sz="3200" dirty="0">
                <a:solidFill>
                  <a:schemeClr val="accent5">
                    <a:lumMod val="40000"/>
                    <a:lumOff val="60000"/>
                  </a:schemeClr>
                </a:solidFill>
                <a:latin typeface="Corbel" panose="020B0503020204020204" pitchFamily="34" charset="0"/>
              </a:rPr>
              <a:t> is altered, usually causing a change in direction. </a:t>
            </a:r>
          </a:p>
          <a:p>
            <a:pPr marL="0" indent="0">
              <a:spcBef>
                <a:spcPts val="2400"/>
              </a:spcBef>
              <a:buNone/>
              <a:tabLst>
                <a:tab pos="361950" algn="l"/>
              </a:tabLst>
            </a:pPr>
            <a:r>
              <a:rPr lang="en-AU" sz="3200" dirty="0">
                <a:solidFill>
                  <a:schemeClr val="accent5">
                    <a:lumMod val="40000"/>
                    <a:lumOff val="60000"/>
                  </a:schemeClr>
                </a:solidFill>
                <a:latin typeface="Corbel" panose="020B0503020204020204" pitchFamily="34" charset="0"/>
              </a:rPr>
              <a:t>The </a:t>
            </a:r>
            <a:r>
              <a:rPr lang="en-AU" sz="3200" b="1" dirty="0">
                <a:solidFill>
                  <a:schemeClr val="accent5">
                    <a:lumMod val="40000"/>
                    <a:lumOff val="60000"/>
                  </a:schemeClr>
                </a:solidFill>
                <a:latin typeface="Corbel" panose="020B0503020204020204" pitchFamily="34" charset="0"/>
              </a:rPr>
              <a:t>wavelength </a:t>
            </a:r>
            <a:r>
              <a:rPr lang="en-AU" sz="3200" dirty="0">
                <a:solidFill>
                  <a:schemeClr val="accent5">
                    <a:lumMod val="40000"/>
                    <a:lumOff val="60000"/>
                  </a:schemeClr>
                </a:solidFill>
                <a:latin typeface="Corbel" panose="020B0503020204020204" pitchFamily="34" charset="0"/>
              </a:rPr>
              <a:t>also increases or decreases as the </a:t>
            </a:r>
            <a:r>
              <a:rPr lang="en-AU" sz="3200" b="1" dirty="0">
                <a:solidFill>
                  <a:schemeClr val="accent5">
                    <a:lumMod val="40000"/>
                    <a:lumOff val="60000"/>
                  </a:schemeClr>
                </a:solidFill>
                <a:latin typeface="Corbel" panose="020B0503020204020204" pitchFamily="34" charset="0"/>
              </a:rPr>
              <a:t>frequency</a:t>
            </a:r>
            <a:r>
              <a:rPr lang="en-AU" sz="3200" dirty="0">
                <a:solidFill>
                  <a:schemeClr val="accent5">
                    <a:lumMod val="40000"/>
                    <a:lumOff val="60000"/>
                  </a:schemeClr>
                </a:solidFill>
                <a:latin typeface="Corbel" panose="020B0503020204020204" pitchFamily="34" charset="0"/>
              </a:rPr>
              <a:t> remains constant.</a:t>
            </a:r>
          </a:p>
        </p:txBody>
      </p:sp>
      <p:sp>
        <p:nvSpPr>
          <p:cNvPr id="3" name="Rectangle 2"/>
          <p:cNvSpPr/>
          <p:nvPr/>
        </p:nvSpPr>
        <p:spPr>
          <a:xfrm>
            <a:off x="8194576" y="6525344"/>
            <a:ext cx="201622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684" y="2361991"/>
            <a:ext cx="5460740" cy="4496010"/>
          </a:xfrm>
          <a:prstGeom prst="rect">
            <a:avLst/>
          </a:prstGeom>
        </p:spPr>
      </p:pic>
    </p:spTree>
    <p:extLst>
      <p:ext uri="{BB962C8B-B14F-4D97-AF65-F5344CB8AC3E}">
        <p14:creationId xmlns:p14="http://schemas.microsoft.com/office/powerpoint/2010/main" val="225797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045522"/>
            <a:ext cx="9448800" cy="1825096"/>
          </a:xfrm>
        </p:spPr>
        <p:txBody>
          <a:bodyPr>
            <a:normAutofit/>
          </a:bodyPr>
          <a:lstStyle/>
          <a:p>
            <a:r>
              <a:rPr lang="en-AU" sz="9600" b="1" dirty="0"/>
              <a:t>Light Duality</a:t>
            </a:r>
          </a:p>
        </p:txBody>
      </p:sp>
      <p:sp>
        <p:nvSpPr>
          <p:cNvPr id="3" name="Subtitle 2"/>
          <p:cNvSpPr>
            <a:spLocks noGrp="1"/>
          </p:cNvSpPr>
          <p:nvPr>
            <p:ph type="subTitle" idx="1"/>
          </p:nvPr>
        </p:nvSpPr>
        <p:spPr>
          <a:xfrm>
            <a:off x="1371600" y="2874318"/>
            <a:ext cx="9448800" cy="1697680"/>
          </a:xfrm>
        </p:spPr>
        <p:txBody>
          <a:bodyPr>
            <a:normAutofit/>
          </a:bodyPr>
          <a:lstStyle/>
          <a:p>
            <a:r>
              <a:rPr lang="en-AU" sz="3200" b="1" dirty="0"/>
              <a:t>Year 12</a:t>
            </a:r>
          </a:p>
        </p:txBody>
      </p:sp>
    </p:spTree>
    <p:extLst>
      <p:ext uri="{BB962C8B-B14F-4D97-AF65-F5344CB8AC3E}">
        <p14:creationId xmlns:p14="http://schemas.microsoft.com/office/powerpoint/2010/main" val="4044670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26381"/>
            <a:ext cx="8229600" cy="1143000"/>
          </a:xfrm>
        </p:spPr>
        <p:txBody>
          <a:bodyPr>
            <a:normAutofit/>
          </a:bodyPr>
          <a:lstStyle/>
          <a:p>
            <a:r>
              <a:rPr lang="en-AU" sz="4800" b="1" dirty="0">
                <a:solidFill>
                  <a:schemeClr val="accent6">
                    <a:lumMod val="60000"/>
                    <a:lumOff val="40000"/>
                  </a:schemeClr>
                </a:solidFill>
              </a:rPr>
              <a:t>Refraction</a:t>
            </a:r>
            <a:endParaRPr lang="en-AU" sz="3200" b="1" dirty="0">
              <a:solidFill>
                <a:schemeClr val="accent6">
                  <a:lumMod val="60000"/>
                  <a:lumOff val="40000"/>
                </a:schemeClr>
              </a:solidFill>
            </a:endParaRPr>
          </a:p>
        </p:txBody>
      </p:sp>
      <p:sp>
        <p:nvSpPr>
          <p:cNvPr id="5" name="Espace réservé du contenu 2"/>
          <p:cNvSpPr>
            <a:spLocks noGrp="1"/>
          </p:cNvSpPr>
          <p:nvPr>
            <p:ph idx="1"/>
          </p:nvPr>
        </p:nvSpPr>
        <p:spPr>
          <a:xfrm>
            <a:off x="299261" y="2093540"/>
            <a:ext cx="6733592" cy="4135809"/>
          </a:xfrm>
          <a:noFill/>
        </p:spPr>
        <p:txBody>
          <a:bodyPr>
            <a:noAutofit/>
          </a:bodyPr>
          <a:lstStyle/>
          <a:p>
            <a:pPr marL="0" indent="0">
              <a:buNone/>
            </a:pPr>
            <a:r>
              <a:rPr lang="en-AU" sz="3200" dirty="0">
                <a:solidFill>
                  <a:schemeClr val="accent5">
                    <a:lumMod val="40000"/>
                    <a:lumOff val="60000"/>
                  </a:schemeClr>
                </a:solidFill>
                <a:latin typeface="Corbel" panose="020B0503020204020204" pitchFamily="34" charset="0"/>
              </a:rPr>
              <a:t>Refraction is the bending of a wave when it enters a medium resulting in a change in speed. </a:t>
            </a:r>
          </a:p>
          <a:p>
            <a:pPr marL="0" indent="0">
              <a:spcBef>
                <a:spcPts val="2400"/>
              </a:spcBef>
              <a:buNone/>
            </a:pPr>
            <a:r>
              <a:rPr lang="en-AU" sz="3200" dirty="0">
                <a:solidFill>
                  <a:schemeClr val="accent5">
                    <a:lumMod val="40000"/>
                    <a:lumOff val="60000"/>
                  </a:schemeClr>
                </a:solidFill>
                <a:latin typeface="Corbel" panose="020B0503020204020204" pitchFamily="34" charset="0"/>
              </a:rPr>
              <a:t>The refraction of light when it passes from a “</a:t>
            </a:r>
            <a:r>
              <a:rPr lang="en-AU" sz="3200" b="1" dirty="0">
                <a:solidFill>
                  <a:schemeClr val="accent5">
                    <a:lumMod val="40000"/>
                    <a:lumOff val="60000"/>
                  </a:schemeClr>
                </a:solidFill>
                <a:latin typeface="Corbel" panose="020B0503020204020204" pitchFamily="34" charset="0"/>
              </a:rPr>
              <a:t>less dense</a:t>
            </a:r>
            <a:r>
              <a:rPr lang="en-AU" sz="3200" dirty="0">
                <a:solidFill>
                  <a:schemeClr val="accent5">
                    <a:lumMod val="40000"/>
                    <a:lumOff val="60000"/>
                  </a:schemeClr>
                </a:solidFill>
                <a:latin typeface="Corbel" panose="020B0503020204020204" pitchFamily="34" charset="0"/>
              </a:rPr>
              <a:t>” medium to a “</a:t>
            </a:r>
            <a:r>
              <a:rPr lang="en-AU" sz="3200" b="1" dirty="0">
                <a:solidFill>
                  <a:schemeClr val="accent5">
                    <a:lumMod val="40000"/>
                    <a:lumOff val="60000"/>
                  </a:schemeClr>
                </a:solidFill>
                <a:latin typeface="Corbel" panose="020B0503020204020204" pitchFamily="34" charset="0"/>
              </a:rPr>
              <a:t>more dense</a:t>
            </a:r>
            <a:r>
              <a:rPr lang="en-AU" sz="3200" dirty="0">
                <a:solidFill>
                  <a:schemeClr val="accent5">
                    <a:lumMod val="40000"/>
                    <a:lumOff val="60000"/>
                  </a:schemeClr>
                </a:solidFill>
                <a:latin typeface="Corbel" panose="020B0503020204020204" pitchFamily="34" charset="0"/>
              </a:rPr>
              <a:t>” medium bends the light ray </a:t>
            </a:r>
            <a:r>
              <a:rPr lang="en-AU" sz="3200" u="sng" dirty="0">
                <a:solidFill>
                  <a:schemeClr val="accent5">
                    <a:lumMod val="40000"/>
                    <a:lumOff val="60000"/>
                  </a:schemeClr>
                </a:solidFill>
                <a:latin typeface="Corbel" panose="020B0503020204020204" pitchFamily="34" charset="0"/>
              </a:rPr>
              <a:t>toward the normal</a:t>
            </a:r>
            <a:r>
              <a:rPr lang="en-AU" sz="3200" dirty="0">
                <a:solidFill>
                  <a:schemeClr val="accent5">
                    <a:lumMod val="40000"/>
                    <a:lumOff val="60000"/>
                  </a:schemeClr>
                </a:solidFill>
                <a:latin typeface="Corbel" panose="020B0503020204020204" pitchFamily="34" charset="0"/>
              </a:rPr>
              <a:t> to the boundary between the two media. </a:t>
            </a:r>
          </a:p>
        </p:txBody>
      </p:sp>
      <p:pic>
        <p:nvPicPr>
          <p:cNvPr id="3074" name="Picture 2" descr="https://chemicalparadigms.wikispaces.com/file/view/Refraction348.jpg/33790847/Refraction3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696" y="2089092"/>
            <a:ext cx="4995289" cy="48090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881218" y="2125080"/>
            <a:ext cx="1503414" cy="707886"/>
          </a:xfrm>
          <a:prstGeom prst="rect">
            <a:avLst/>
          </a:prstGeom>
          <a:solidFill>
            <a:schemeClr val="tx1"/>
          </a:solidFill>
        </p:spPr>
        <p:txBody>
          <a:bodyPr wrap="square" rtlCol="0">
            <a:spAutoFit/>
          </a:bodyPr>
          <a:lstStyle/>
          <a:p>
            <a:r>
              <a:rPr lang="en-AU" sz="2000" b="1" dirty="0">
                <a:solidFill>
                  <a:schemeClr val="bg1"/>
                </a:solidFill>
                <a:latin typeface="Corbel" panose="020B0503020204020204" pitchFamily="34" charset="0"/>
                <a:cs typeface="Arial" panose="020B0604020202020204" pitchFamily="34" charset="0"/>
              </a:rPr>
              <a:t>Angle of Incidence, </a:t>
            </a:r>
            <a:r>
              <a:rPr lang="en-AU" sz="2000" b="1" i="1" dirty="0" err="1">
                <a:solidFill>
                  <a:schemeClr val="bg1"/>
                </a:solidFill>
                <a:latin typeface="Corbel" panose="020B0503020204020204" pitchFamily="34" charset="0"/>
                <a:cs typeface="Times New Roman" panose="02020603050405020304" pitchFamily="18" charset="0"/>
              </a:rPr>
              <a:t>i</a:t>
            </a:r>
            <a:endParaRPr lang="en-AU" sz="2000" b="1" i="1" dirty="0">
              <a:solidFill>
                <a:schemeClr val="bg1"/>
              </a:solidFill>
              <a:latin typeface="Corbel" panose="020B0503020204020204" pitchFamily="34" charset="0"/>
              <a:cs typeface="Times New Roman" panose="02020603050405020304" pitchFamily="18" charset="0"/>
            </a:endParaRPr>
          </a:p>
        </p:txBody>
      </p:sp>
      <p:sp>
        <p:nvSpPr>
          <p:cNvPr id="6" name="TextBox 5"/>
          <p:cNvSpPr txBox="1"/>
          <p:nvPr/>
        </p:nvSpPr>
        <p:spPr>
          <a:xfrm>
            <a:off x="10226169" y="4584899"/>
            <a:ext cx="1802289" cy="707886"/>
          </a:xfrm>
          <a:prstGeom prst="rect">
            <a:avLst/>
          </a:prstGeom>
          <a:solidFill>
            <a:schemeClr val="tx1"/>
          </a:solidFill>
        </p:spPr>
        <p:txBody>
          <a:bodyPr wrap="square" rtlCol="0">
            <a:spAutoFit/>
          </a:bodyPr>
          <a:lstStyle/>
          <a:p>
            <a:r>
              <a:rPr lang="en-AU" sz="2000" b="1" dirty="0">
                <a:solidFill>
                  <a:schemeClr val="bg1"/>
                </a:solidFill>
                <a:latin typeface="Corbel" panose="020B0503020204020204" pitchFamily="34" charset="0"/>
                <a:cs typeface="Arial" panose="020B0604020202020204" pitchFamily="34" charset="0"/>
              </a:rPr>
              <a:t>Angle of Refraction, </a:t>
            </a:r>
            <a:r>
              <a:rPr lang="en-AU" sz="2000" b="1" i="1" dirty="0">
                <a:solidFill>
                  <a:schemeClr val="bg1"/>
                </a:solidFill>
                <a:latin typeface="Corbel" panose="020B0503020204020204" pitchFamily="34" charset="0"/>
                <a:cs typeface="Times New Roman" panose="02020603050405020304" pitchFamily="18" charset="0"/>
              </a:rPr>
              <a:t>r</a:t>
            </a:r>
          </a:p>
        </p:txBody>
      </p:sp>
      <p:sp>
        <p:nvSpPr>
          <p:cNvPr id="8" name="TextBox 7"/>
          <p:cNvSpPr txBox="1"/>
          <p:nvPr/>
        </p:nvSpPr>
        <p:spPr>
          <a:xfrm>
            <a:off x="7284251" y="4653873"/>
            <a:ext cx="1926587" cy="707886"/>
          </a:xfrm>
          <a:prstGeom prst="rect">
            <a:avLst/>
          </a:prstGeom>
          <a:solidFill>
            <a:schemeClr val="tx1"/>
          </a:solidFill>
        </p:spPr>
        <p:txBody>
          <a:bodyPr wrap="square" rtlCol="0">
            <a:spAutoFit/>
          </a:bodyPr>
          <a:lstStyle/>
          <a:p>
            <a:r>
              <a:rPr lang="en-AU" sz="2000" b="1" dirty="0">
                <a:solidFill>
                  <a:schemeClr val="bg1"/>
                </a:solidFill>
                <a:latin typeface="Corbel" panose="020B0503020204020204" pitchFamily="34" charset="0"/>
                <a:cs typeface="Arial" panose="020B0604020202020204" pitchFamily="34" charset="0"/>
              </a:rPr>
              <a:t>Index of Refraction, </a:t>
            </a:r>
            <a:r>
              <a:rPr lang="en-AU" sz="2000" b="1" i="1" dirty="0">
                <a:solidFill>
                  <a:schemeClr val="bg1"/>
                </a:solidFill>
                <a:latin typeface="Corbel" panose="020B0503020204020204" pitchFamily="34" charset="0"/>
                <a:cs typeface="Times New Roman" panose="02020603050405020304" pitchFamily="18" charset="0"/>
              </a:rPr>
              <a:t>n</a:t>
            </a:r>
            <a:r>
              <a:rPr lang="en-AU" sz="2000" b="1" i="1" baseline="-25000" dirty="0">
                <a:solidFill>
                  <a:schemeClr val="bg1"/>
                </a:solidFill>
                <a:latin typeface="Corbel" panose="020B0503020204020204" pitchFamily="34" charset="0"/>
                <a:cs typeface="Times New Roman" panose="02020603050405020304" pitchFamily="18" charset="0"/>
              </a:rPr>
              <a:t>2</a:t>
            </a:r>
          </a:p>
        </p:txBody>
      </p:sp>
      <p:sp>
        <p:nvSpPr>
          <p:cNvPr id="9" name="TextBox 8"/>
          <p:cNvSpPr txBox="1"/>
          <p:nvPr/>
        </p:nvSpPr>
        <p:spPr>
          <a:xfrm>
            <a:off x="9830932" y="3323827"/>
            <a:ext cx="1926587" cy="707886"/>
          </a:xfrm>
          <a:prstGeom prst="rect">
            <a:avLst/>
          </a:prstGeom>
          <a:solidFill>
            <a:schemeClr val="tx1"/>
          </a:solidFill>
        </p:spPr>
        <p:txBody>
          <a:bodyPr wrap="square" rtlCol="0">
            <a:spAutoFit/>
          </a:bodyPr>
          <a:lstStyle/>
          <a:p>
            <a:r>
              <a:rPr lang="en-AU" sz="2000" b="1" dirty="0">
                <a:solidFill>
                  <a:schemeClr val="bg1"/>
                </a:solidFill>
                <a:latin typeface="Corbel" panose="020B0503020204020204" pitchFamily="34" charset="0"/>
                <a:cs typeface="Arial" panose="020B0604020202020204" pitchFamily="34" charset="0"/>
              </a:rPr>
              <a:t>Index of Refraction, </a:t>
            </a:r>
            <a:r>
              <a:rPr lang="en-AU" sz="2000" b="1" i="1" dirty="0">
                <a:solidFill>
                  <a:schemeClr val="bg1"/>
                </a:solidFill>
                <a:latin typeface="Corbel" panose="020B0503020204020204" pitchFamily="34" charset="0"/>
                <a:cs typeface="Times New Roman" panose="02020603050405020304" pitchFamily="18" charset="0"/>
              </a:rPr>
              <a:t>n</a:t>
            </a:r>
            <a:r>
              <a:rPr lang="en-AU" sz="2000" b="1" i="1" baseline="-25000" dirty="0">
                <a:solidFill>
                  <a:schemeClr val="bg1"/>
                </a:solidFill>
                <a:latin typeface="Corbel" panose="020B0503020204020204" pitchFamily="34" charset="0"/>
                <a:cs typeface="Times New Roman" panose="02020603050405020304" pitchFamily="18" charset="0"/>
              </a:rPr>
              <a:t>1</a:t>
            </a:r>
          </a:p>
        </p:txBody>
      </p:sp>
      <p:sp>
        <p:nvSpPr>
          <p:cNvPr id="3" name="Rectangle 2"/>
          <p:cNvSpPr/>
          <p:nvPr/>
        </p:nvSpPr>
        <p:spPr>
          <a:xfrm>
            <a:off x="8370050" y="6421703"/>
            <a:ext cx="2691597" cy="4764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Tree>
    <p:extLst>
      <p:ext uri="{BB962C8B-B14F-4D97-AF65-F5344CB8AC3E}">
        <p14:creationId xmlns:p14="http://schemas.microsoft.com/office/powerpoint/2010/main" val="295654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16757"/>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Snell’s Law</a:t>
            </a:r>
            <a:endParaRPr lang="en-AU" sz="3200" b="1" dirty="0">
              <a:solidFill>
                <a:schemeClr val="accent6">
                  <a:lumMod val="60000"/>
                  <a:lumOff val="40000"/>
                </a:schemeClr>
              </a:solidFill>
              <a:latin typeface="Corbel" panose="020B0503020204020204" pitchFamily="34" charset="0"/>
            </a:endParaRPr>
          </a:p>
        </p:txBody>
      </p:sp>
      <p:pic>
        <p:nvPicPr>
          <p:cNvPr id="3074" name="Picture 2" descr="https://chemicalparadigms.wikispaces.com/file/view/Refraction348.jpg/33790847/Refraction3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35" y="1427537"/>
            <a:ext cx="6349465" cy="61127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49824" y="1474769"/>
            <a:ext cx="1712501" cy="707886"/>
          </a:xfrm>
          <a:prstGeom prst="rect">
            <a:avLst/>
          </a:prstGeom>
          <a:solidFill>
            <a:schemeClr val="tx1"/>
          </a:solidFill>
        </p:spPr>
        <p:txBody>
          <a:bodyPr wrap="square" rtlCol="0">
            <a:spAutoFit/>
          </a:bodyPr>
          <a:lstStyle/>
          <a:p>
            <a:r>
              <a:rPr lang="en-AU" sz="2000" b="1" dirty="0">
                <a:solidFill>
                  <a:schemeClr val="bg1"/>
                </a:solidFill>
                <a:latin typeface="Corbel" panose="020B0503020204020204" pitchFamily="34" charset="0"/>
                <a:cs typeface="Arial" panose="020B0604020202020204" pitchFamily="34" charset="0"/>
              </a:rPr>
              <a:t>Angle of Incidence, </a:t>
            </a:r>
            <a:r>
              <a:rPr lang="en-AU" sz="2000" b="1" i="1" dirty="0" err="1">
                <a:solidFill>
                  <a:schemeClr val="bg1"/>
                </a:solidFill>
                <a:latin typeface="Corbel" panose="020B0503020204020204" pitchFamily="34" charset="0"/>
                <a:cs typeface="Times New Roman" panose="02020603050405020304" pitchFamily="18" charset="0"/>
              </a:rPr>
              <a:t>i</a:t>
            </a:r>
            <a:endParaRPr lang="en-AU" sz="2000" b="1" i="1" dirty="0">
              <a:solidFill>
                <a:schemeClr val="bg1"/>
              </a:solidFill>
              <a:latin typeface="Corbel" panose="020B0503020204020204" pitchFamily="34" charset="0"/>
              <a:cs typeface="Times New Roman" panose="02020603050405020304" pitchFamily="18" charset="0"/>
            </a:endParaRPr>
          </a:p>
        </p:txBody>
      </p:sp>
      <p:sp>
        <p:nvSpPr>
          <p:cNvPr id="6" name="TextBox 5"/>
          <p:cNvSpPr txBox="1"/>
          <p:nvPr/>
        </p:nvSpPr>
        <p:spPr>
          <a:xfrm>
            <a:off x="9754960" y="4767109"/>
            <a:ext cx="1810597" cy="707886"/>
          </a:xfrm>
          <a:prstGeom prst="rect">
            <a:avLst/>
          </a:prstGeom>
          <a:solidFill>
            <a:schemeClr val="tx1"/>
          </a:solidFill>
        </p:spPr>
        <p:txBody>
          <a:bodyPr wrap="square" rtlCol="0">
            <a:spAutoFit/>
          </a:bodyPr>
          <a:lstStyle/>
          <a:p>
            <a:r>
              <a:rPr lang="en-AU" sz="2000" b="1" dirty="0">
                <a:solidFill>
                  <a:schemeClr val="bg1"/>
                </a:solidFill>
                <a:latin typeface="Corbel" panose="020B0503020204020204" pitchFamily="34" charset="0"/>
                <a:cs typeface="Arial" panose="020B0604020202020204" pitchFamily="34" charset="0"/>
              </a:rPr>
              <a:t>Angle of Refraction, </a:t>
            </a:r>
            <a:r>
              <a:rPr lang="en-AU" sz="2000" b="1" i="1" dirty="0">
                <a:solidFill>
                  <a:schemeClr val="bg1"/>
                </a:solidFill>
                <a:latin typeface="Corbel" panose="020B0503020204020204" pitchFamily="34" charset="0"/>
                <a:cs typeface="Times New Roman" panose="02020603050405020304" pitchFamily="18" charset="0"/>
              </a:rPr>
              <a:t>r</a:t>
            </a:r>
          </a:p>
        </p:txBody>
      </p:sp>
      <p:sp>
        <p:nvSpPr>
          <p:cNvPr id="8" name="TextBox 7"/>
          <p:cNvSpPr txBox="1"/>
          <p:nvPr/>
        </p:nvSpPr>
        <p:spPr>
          <a:xfrm>
            <a:off x="5924105" y="4824246"/>
            <a:ext cx="2960013" cy="400110"/>
          </a:xfrm>
          <a:prstGeom prst="rect">
            <a:avLst/>
          </a:prstGeom>
          <a:solidFill>
            <a:schemeClr val="tx1"/>
          </a:solidFill>
        </p:spPr>
        <p:txBody>
          <a:bodyPr wrap="square" rtlCol="0">
            <a:spAutoFit/>
          </a:bodyPr>
          <a:lstStyle/>
          <a:p>
            <a:r>
              <a:rPr lang="en-AU" sz="2000" b="1" dirty="0">
                <a:solidFill>
                  <a:schemeClr val="bg1"/>
                </a:solidFill>
                <a:latin typeface="Corbel" panose="020B0503020204020204" pitchFamily="34" charset="0"/>
                <a:cs typeface="Arial" panose="020B0604020202020204" pitchFamily="34" charset="0"/>
              </a:rPr>
              <a:t>Index of Refraction, </a:t>
            </a:r>
            <a:r>
              <a:rPr lang="en-AU" sz="2000" b="1" i="1" dirty="0">
                <a:solidFill>
                  <a:schemeClr val="bg1"/>
                </a:solidFill>
                <a:latin typeface="Corbel" panose="020B0503020204020204" pitchFamily="34" charset="0"/>
                <a:cs typeface="Times New Roman" panose="02020603050405020304" pitchFamily="18" charset="0"/>
              </a:rPr>
              <a:t>n</a:t>
            </a:r>
            <a:r>
              <a:rPr lang="en-AU" sz="2000" b="1" i="1" baseline="-25000" dirty="0">
                <a:solidFill>
                  <a:schemeClr val="bg1"/>
                </a:solidFill>
                <a:latin typeface="Corbel" panose="020B0503020204020204" pitchFamily="34" charset="0"/>
                <a:cs typeface="Times New Roman" panose="02020603050405020304" pitchFamily="18" charset="0"/>
              </a:rPr>
              <a:t>2</a:t>
            </a:r>
          </a:p>
        </p:txBody>
      </p:sp>
      <p:sp>
        <p:nvSpPr>
          <p:cNvPr id="9" name="TextBox 8"/>
          <p:cNvSpPr txBox="1"/>
          <p:nvPr/>
        </p:nvSpPr>
        <p:spPr>
          <a:xfrm>
            <a:off x="9092325" y="3424279"/>
            <a:ext cx="3007658" cy="400110"/>
          </a:xfrm>
          <a:prstGeom prst="rect">
            <a:avLst/>
          </a:prstGeom>
          <a:solidFill>
            <a:schemeClr val="tx1"/>
          </a:solidFill>
        </p:spPr>
        <p:txBody>
          <a:bodyPr wrap="square" rtlCol="0">
            <a:spAutoFit/>
          </a:bodyPr>
          <a:lstStyle/>
          <a:p>
            <a:r>
              <a:rPr lang="en-AU" sz="2000" b="1" dirty="0">
                <a:solidFill>
                  <a:schemeClr val="bg1"/>
                </a:solidFill>
                <a:latin typeface="Corbel" panose="020B0503020204020204" pitchFamily="34" charset="0"/>
                <a:cs typeface="Arial" panose="020B0604020202020204" pitchFamily="34" charset="0"/>
              </a:rPr>
              <a:t>Index of Refraction, </a:t>
            </a:r>
            <a:r>
              <a:rPr lang="en-AU" sz="2000" b="1" i="1" dirty="0">
                <a:solidFill>
                  <a:schemeClr val="bg1"/>
                </a:solidFill>
                <a:latin typeface="Corbel" panose="020B0503020204020204" pitchFamily="34" charset="0"/>
                <a:cs typeface="Times New Roman" panose="02020603050405020304" pitchFamily="18" charset="0"/>
              </a:rPr>
              <a:t>n</a:t>
            </a:r>
            <a:r>
              <a:rPr lang="en-AU" sz="2000" b="1" i="1" baseline="-25000" dirty="0">
                <a:solidFill>
                  <a:schemeClr val="bg1"/>
                </a:solidFill>
                <a:latin typeface="Corbel" panose="020B0503020204020204" pitchFamily="34" charset="0"/>
                <a:cs typeface="Times New Roman" panose="02020603050405020304" pitchFamily="18" charset="0"/>
              </a:rPr>
              <a:t>1</a:t>
            </a:r>
          </a:p>
        </p:txBody>
      </p:sp>
      <p:sp>
        <p:nvSpPr>
          <p:cNvPr id="3" name="Rectangle 2"/>
          <p:cNvSpPr/>
          <p:nvPr/>
        </p:nvSpPr>
        <p:spPr>
          <a:xfrm>
            <a:off x="7892877" y="6931741"/>
            <a:ext cx="2829665" cy="652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solidFill>
                <a:schemeClr val="bg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1" name="Rectangle 10"/>
              <p:cNvSpPr/>
              <p:nvPr/>
            </p:nvSpPr>
            <p:spPr>
              <a:xfrm>
                <a:off x="373686" y="2095516"/>
                <a:ext cx="4910584" cy="1412053"/>
              </a:xfrm>
              <a:prstGeom prst="rect">
                <a:avLst/>
              </a:prstGeom>
              <a:solidFill>
                <a:schemeClr val="accent1">
                  <a:lumMod val="20000"/>
                  <a:lumOff val="80000"/>
                </a:schemeClr>
              </a:solidFill>
            </p:spPr>
            <p:txBody>
              <a:bodyPr wrap="square">
                <a:spAutoFit/>
              </a:bodyPr>
              <a:lstStyle/>
              <a:p>
                <a14:m>
                  <m:oMath xmlns:m="http://schemas.openxmlformats.org/officeDocument/2006/math">
                    <m:f>
                      <m:fPr>
                        <m:ctrlPr>
                          <a:rPr lang="en-AU" sz="5400" i="1" smtClean="0">
                            <a:solidFill>
                              <a:schemeClr val="bg1"/>
                            </a:solidFill>
                            <a:latin typeface="Cambria Math" panose="02040503050406030204" pitchFamily="18" charset="0"/>
                          </a:rPr>
                        </m:ctrlPr>
                      </m:fPr>
                      <m:num>
                        <m:func>
                          <m:funcPr>
                            <m:ctrlPr>
                              <a:rPr lang="en-AU" sz="5400" i="1">
                                <a:solidFill>
                                  <a:schemeClr val="bg1"/>
                                </a:solidFill>
                                <a:latin typeface="Cambria Math" panose="02040503050406030204" pitchFamily="18" charset="0"/>
                              </a:rPr>
                            </m:ctrlPr>
                          </m:funcPr>
                          <m:fName>
                            <m:r>
                              <m:rPr>
                                <m:sty m:val="p"/>
                              </m:rPr>
                              <a:rPr lang="en-AU" sz="5400">
                                <a:solidFill>
                                  <a:schemeClr val="bg1"/>
                                </a:solidFill>
                                <a:latin typeface="Cambria Math" panose="02040503050406030204" pitchFamily="18" charset="0"/>
                              </a:rPr>
                              <m:t>sin</m:t>
                            </m:r>
                          </m:fName>
                          <m:e>
                            <m:r>
                              <a:rPr lang="en-AU" sz="5400" i="1">
                                <a:solidFill>
                                  <a:schemeClr val="bg1"/>
                                </a:solidFill>
                                <a:latin typeface="Cambria Math" panose="02040503050406030204" pitchFamily="18" charset="0"/>
                              </a:rPr>
                              <m:t>𝑖</m:t>
                            </m:r>
                          </m:e>
                        </m:func>
                      </m:num>
                      <m:den>
                        <m:func>
                          <m:funcPr>
                            <m:ctrlPr>
                              <a:rPr lang="en-AU" sz="5400" i="1">
                                <a:solidFill>
                                  <a:schemeClr val="bg1"/>
                                </a:solidFill>
                                <a:latin typeface="Cambria Math" panose="02040503050406030204" pitchFamily="18" charset="0"/>
                              </a:rPr>
                            </m:ctrlPr>
                          </m:funcPr>
                          <m:fName>
                            <m:r>
                              <m:rPr>
                                <m:sty m:val="p"/>
                              </m:rPr>
                              <a:rPr lang="en-AU" sz="5400">
                                <a:solidFill>
                                  <a:schemeClr val="bg1"/>
                                </a:solidFill>
                                <a:latin typeface="Cambria Math" panose="02040503050406030204" pitchFamily="18" charset="0"/>
                              </a:rPr>
                              <m:t>sin</m:t>
                            </m:r>
                          </m:fName>
                          <m:e>
                            <m:r>
                              <a:rPr lang="en-AU" sz="5400" i="1">
                                <a:solidFill>
                                  <a:schemeClr val="bg1"/>
                                </a:solidFill>
                                <a:latin typeface="Cambria Math" panose="02040503050406030204" pitchFamily="18" charset="0"/>
                              </a:rPr>
                              <m:t>𝑟</m:t>
                            </m:r>
                          </m:e>
                        </m:func>
                      </m:den>
                    </m:f>
                  </m:oMath>
                </a14:m>
                <a:r>
                  <a:rPr lang="en-AU" sz="5400" dirty="0">
                    <a:solidFill>
                      <a:schemeClr val="bg1"/>
                    </a:solidFill>
                    <a:latin typeface="Corbel" panose="020B0503020204020204" pitchFamily="34" charset="0"/>
                  </a:rPr>
                  <a:t> = </a:t>
                </a:r>
                <a14:m>
                  <m:oMath xmlns:m="http://schemas.openxmlformats.org/officeDocument/2006/math">
                    <m:f>
                      <m:fPr>
                        <m:ctrlPr>
                          <a:rPr lang="en-AU" sz="5400" i="1">
                            <a:solidFill>
                              <a:schemeClr val="bg1"/>
                            </a:solidFill>
                            <a:latin typeface="Cambria Math" panose="02040503050406030204" pitchFamily="18" charset="0"/>
                          </a:rPr>
                        </m:ctrlPr>
                      </m:fPr>
                      <m:num>
                        <m:sSub>
                          <m:sSubPr>
                            <m:ctrlPr>
                              <a:rPr lang="en-AU" sz="5400" i="1">
                                <a:solidFill>
                                  <a:schemeClr val="bg1"/>
                                </a:solidFill>
                                <a:latin typeface="Cambria Math" panose="02040503050406030204" pitchFamily="18" charset="0"/>
                              </a:rPr>
                            </m:ctrlPr>
                          </m:sSubPr>
                          <m:e>
                            <m:r>
                              <a:rPr lang="en-AU" sz="5400" i="1">
                                <a:solidFill>
                                  <a:schemeClr val="bg1"/>
                                </a:solidFill>
                                <a:latin typeface="Cambria Math" panose="02040503050406030204" pitchFamily="18" charset="0"/>
                              </a:rPr>
                              <m:t>𝑣</m:t>
                            </m:r>
                          </m:e>
                          <m:sub>
                            <m:r>
                              <a:rPr lang="en-AU" sz="5400" i="1">
                                <a:solidFill>
                                  <a:schemeClr val="bg1"/>
                                </a:solidFill>
                                <a:latin typeface="Cambria Math" panose="02040503050406030204" pitchFamily="18" charset="0"/>
                              </a:rPr>
                              <m:t>1</m:t>
                            </m:r>
                          </m:sub>
                        </m:sSub>
                      </m:num>
                      <m:den>
                        <m:sSub>
                          <m:sSubPr>
                            <m:ctrlPr>
                              <a:rPr lang="en-AU" sz="5400" i="1">
                                <a:solidFill>
                                  <a:schemeClr val="bg1"/>
                                </a:solidFill>
                                <a:latin typeface="Cambria Math" panose="02040503050406030204" pitchFamily="18" charset="0"/>
                              </a:rPr>
                            </m:ctrlPr>
                          </m:sSubPr>
                          <m:e>
                            <m:r>
                              <a:rPr lang="en-AU" sz="5400" i="1">
                                <a:solidFill>
                                  <a:schemeClr val="bg1"/>
                                </a:solidFill>
                                <a:latin typeface="Cambria Math" panose="02040503050406030204" pitchFamily="18" charset="0"/>
                              </a:rPr>
                              <m:t>𝑣</m:t>
                            </m:r>
                          </m:e>
                          <m:sub>
                            <m:r>
                              <a:rPr lang="en-AU" sz="5400" i="1">
                                <a:solidFill>
                                  <a:schemeClr val="bg1"/>
                                </a:solidFill>
                                <a:latin typeface="Cambria Math" panose="02040503050406030204" pitchFamily="18" charset="0"/>
                              </a:rPr>
                              <m:t>2</m:t>
                            </m:r>
                          </m:sub>
                        </m:sSub>
                      </m:den>
                    </m:f>
                  </m:oMath>
                </a14:m>
                <a:r>
                  <a:rPr lang="en-AU" sz="5400" dirty="0">
                    <a:solidFill>
                      <a:schemeClr val="bg1"/>
                    </a:solidFill>
                    <a:latin typeface="Corbel" panose="020B0503020204020204" pitchFamily="34" charset="0"/>
                  </a:rPr>
                  <a:t> = </a:t>
                </a:r>
                <a14:m>
                  <m:oMath xmlns:m="http://schemas.openxmlformats.org/officeDocument/2006/math">
                    <m:f>
                      <m:fPr>
                        <m:ctrlPr>
                          <a:rPr lang="en-AU" sz="5400" i="1">
                            <a:solidFill>
                              <a:schemeClr val="bg1"/>
                            </a:solidFill>
                            <a:latin typeface="Cambria Math" panose="02040503050406030204" pitchFamily="18" charset="0"/>
                          </a:rPr>
                        </m:ctrlPr>
                      </m:fPr>
                      <m:num>
                        <m:sSub>
                          <m:sSubPr>
                            <m:ctrlPr>
                              <a:rPr lang="en-AU" sz="5400" i="1">
                                <a:solidFill>
                                  <a:schemeClr val="bg1"/>
                                </a:solidFill>
                                <a:latin typeface="Cambria Math" panose="02040503050406030204" pitchFamily="18" charset="0"/>
                              </a:rPr>
                            </m:ctrlPr>
                          </m:sSubPr>
                          <m:e>
                            <m:r>
                              <m:rPr>
                                <m:sty m:val="p"/>
                              </m:rPr>
                              <a:rPr lang="el-GR" sz="5400" i="1">
                                <a:solidFill>
                                  <a:schemeClr val="bg1"/>
                                </a:solidFill>
                                <a:latin typeface="Cambria Math" panose="02040503050406030204" pitchFamily="18" charset="0"/>
                              </a:rPr>
                              <m:t>λ</m:t>
                            </m:r>
                          </m:e>
                          <m:sub>
                            <m:r>
                              <a:rPr lang="en-AU" sz="5400" i="1">
                                <a:solidFill>
                                  <a:schemeClr val="bg1"/>
                                </a:solidFill>
                                <a:latin typeface="Cambria Math" panose="02040503050406030204" pitchFamily="18" charset="0"/>
                              </a:rPr>
                              <m:t>1</m:t>
                            </m:r>
                          </m:sub>
                        </m:sSub>
                      </m:num>
                      <m:den>
                        <m:sSub>
                          <m:sSubPr>
                            <m:ctrlPr>
                              <a:rPr lang="en-AU" sz="5400" i="1">
                                <a:solidFill>
                                  <a:schemeClr val="bg1"/>
                                </a:solidFill>
                                <a:latin typeface="Cambria Math" panose="02040503050406030204" pitchFamily="18" charset="0"/>
                              </a:rPr>
                            </m:ctrlPr>
                          </m:sSubPr>
                          <m:e>
                            <m:r>
                              <m:rPr>
                                <m:sty m:val="p"/>
                              </m:rPr>
                              <a:rPr lang="el-GR" sz="5400" i="1">
                                <a:solidFill>
                                  <a:schemeClr val="bg1"/>
                                </a:solidFill>
                                <a:latin typeface="Cambria Math" panose="02040503050406030204" pitchFamily="18" charset="0"/>
                              </a:rPr>
                              <m:t>λ</m:t>
                            </m:r>
                          </m:e>
                          <m:sub>
                            <m:r>
                              <a:rPr lang="en-AU" sz="5400" i="1">
                                <a:solidFill>
                                  <a:schemeClr val="bg1"/>
                                </a:solidFill>
                                <a:latin typeface="Cambria Math" panose="02040503050406030204" pitchFamily="18" charset="0"/>
                              </a:rPr>
                              <m:t>2</m:t>
                            </m:r>
                          </m:sub>
                        </m:sSub>
                      </m:den>
                    </m:f>
                  </m:oMath>
                </a14:m>
                <a:r>
                  <a:rPr lang="en-AU" sz="5400" dirty="0">
                    <a:solidFill>
                      <a:schemeClr val="bg1"/>
                    </a:solidFill>
                    <a:latin typeface="Corbel" panose="020B0503020204020204" pitchFamily="34" charset="0"/>
                  </a:rPr>
                  <a:t> = </a:t>
                </a:r>
                <a14:m>
                  <m:oMath xmlns:m="http://schemas.openxmlformats.org/officeDocument/2006/math">
                    <m:f>
                      <m:fPr>
                        <m:ctrlPr>
                          <a:rPr lang="en-AU" sz="5400" i="1">
                            <a:solidFill>
                              <a:schemeClr val="bg1"/>
                            </a:solidFill>
                            <a:latin typeface="Cambria Math" panose="02040503050406030204" pitchFamily="18" charset="0"/>
                          </a:rPr>
                        </m:ctrlPr>
                      </m:fPr>
                      <m:num>
                        <m:sSub>
                          <m:sSubPr>
                            <m:ctrlPr>
                              <a:rPr lang="en-AU" sz="5400" i="1">
                                <a:solidFill>
                                  <a:schemeClr val="bg1"/>
                                </a:solidFill>
                                <a:latin typeface="Cambria Math" panose="02040503050406030204" pitchFamily="18" charset="0"/>
                              </a:rPr>
                            </m:ctrlPr>
                          </m:sSubPr>
                          <m:e>
                            <m:r>
                              <a:rPr lang="en-AU" sz="5400" b="0" i="1" smtClean="0">
                                <a:solidFill>
                                  <a:schemeClr val="bg1"/>
                                </a:solidFill>
                                <a:latin typeface="Cambria Math" panose="02040503050406030204" pitchFamily="18" charset="0"/>
                              </a:rPr>
                              <m:t>𝑛</m:t>
                            </m:r>
                          </m:e>
                          <m:sub>
                            <m:r>
                              <a:rPr lang="en-AU" sz="5400" b="0" i="1" smtClean="0">
                                <a:solidFill>
                                  <a:schemeClr val="bg1"/>
                                </a:solidFill>
                                <a:latin typeface="Cambria Math" panose="02040503050406030204" pitchFamily="18" charset="0"/>
                              </a:rPr>
                              <m:t>2</m:t>
                            </m:r>
                          </m:sub>
                        </m:sSub>
                      </m:num>
                      <m:den>
                        <m:sSub>
                          <m:sSubPr>
                            <m:ctrlPr>
                              <a:rPr lang="en-AU" sz="5400" i="1">
                                <a:solidFill>
                                  <a:schemeClr val="bg1"/>
                                </a:solidFill>
                                <a:latin typeface="Cambria Math" panose="02040503050406030204" pitchFamily="18" charset="0"/>
                              </a:rPr>
                            </m:ctrlPr>
                          </m:sSubPr>
                          <m:e>
                            <m:r>
                              <a:rPr lang="en-AU" sz="5400" b="0" i="1" smtClean="0">
                                <a:solidFill>
                                  <a:schemeClr val="bg1"/>
                                </a:solidFill>
                                <a:latin typeface="Cambria Math" panose="02040503050406030204" pitchFamily="18" charset="0"/>
                              </a:rPr>
                              <m:t>𝑛</m:t>
                            </m:r>
                          </m:e>
                          <m:sub>
                            <m:r>
                              <a:rPr lang="en-AU" sz="5400" b="0" i="1" smtClean="0">
                                <a:solidFill>
                                  <a:schemeClr val="bg1"/>
                                </a:solidFill>
                                <a:latin typeface="Cambria Math" panose="02040503050406030204" pitchFamily="18" charset="0"/>
                              </a:rPr>
                              <m:t>1</m:t>
                            </m:r>
                          </m:sub>
                        </m:sSub>
                      </m:den>
                    </m:f>
                  </m:oMath>
                </a14:m>
                <a:r>
                  <a:rPr lang="en-AU" sz="5400" dirty="0">
                    <a:solidFill>
                      <a:schemeClr val="bg1"/>
                    </a:solidFill>
                    <a:latin typeface="Corbel" panose="020B0503020204020204" pitchFamily="34" charset="0"/>
                  </a:rPr>
                  <a:t> </a:t>
                </a:r>
              </a:p>
            </p:txBody>
          </p:sp>
        </mc:Choice>
        <mc:Fallback xmlns="">
          <p:sp>
            <p:nvSpPr>
              <p:cNvPr id="11" name="Rectangle 10"/>
              <p:cNvSpPr>
                <a:spLocks noRot="1" noChangeAspect="1" noMove="1" noResize="1" noEditPoints="1" noAdjustHandles="1" noChangeArrowheads="1" noChangeShapeType="1" noTextEdit="1"/>
              </p:cNvSpPr>
              <p:nvPr/>
            </p:nvSpPr>
            <p:spPr>
              <a:xfrm>
                <a:off x="373686" y="2095516"/>
                <a:ext cx="4910584" cy="1412053"/>
              </a:xfrm>
              <a:prstGeom prst="rect">
                <a:avLst/>
              </a:prstGeom>
              <a:blipFill rotWithShape="0">
                <a:blip r:embed="rId3"/>
                <a:stretch>
                  <a:fillRect b="-6926"/>
                </a:stretch>
              </a:blipFill>
            </p:spPr>
            <p:txBody>
              <a:bodyPr/>
              <a:lstStyle/>
              <a:p>
                <a:r>
                  <a:rPr lang="en-AU">
                    <a:noFill/>
                  </a:rPr>
                  <a:t> </a:t>
                </a:r>
              </a:p>
            </p:txBody>
          </p:sp>
        </mc:Fallback>
      </mc:AlternateContent>
      <p:sp>
        <p:nvSpPr>
          <p:cNvPr id="14" name="Espace réservé du contenu 2"/>
          <p:cNvSpPr>
            <a:spLocks noGrp="1"/>
          </p:cNvSpPr>
          <p:nvPr>
            <p:ph idx="1"/>
          </p:nvPr>
        </p:nvSpPr>
        <p:spPr>
          <a:xfrm>
            <a:off x="133350" y="3665834"/>
            <a:ext cx="5709185" cy="2561712"/>
          </a:xfrm>
          <a:solidFill>
            <a:schemeClr val="bg1"/>
          </a:solidFill>
        </p:spPr>
        <p:txBody>
          <a:bodyPr>
            <a:noAutofit/>
          </a:bodyPr>
          <a:lstStyle/>
          <a:p>
            <a:pPr marL="0" indent="0">
              <a:buNone/>
            </a:pPr>
            <a:r>
              <a:rPr lang="en-AU" sz="3200" dirty="0" err="1">
                <a:solidFill>
                  <a:schemeClr val="accent5">
                    <a:lumMod val="40000"/>
                    <a:lumOff val="60000"/>
                  </a:schemeClr>
                </a:solidFill>
                <a:latin typeface="Corbel" panose="020B0503020204020204" pitchFamily="34" charset="0"/>
              </a:rPr>
              <a:t>Refrangibility</a:t>
            </a:r>
            <a:r>
              <a:rPr lang="en-AU" sz="3200" dirty="0">
                <a:solidFill>
                  <a:schemeClr val="accent5">
                    <a:lumMod val="40000"/>
                    <a:lumOff val="60000"/>
                  </a:schemeClr>
                </a:solidFill>
                <a:latin typeface="Corbel" panose="020B0503020204020204" pitchFamily="34" charset="0"/>
              </a:rPr>
              <a:t> is the measure of refraction when light passes from a vacuum to a medium.</a:t>
            </a:r>
          </a:p>
          <a:p>
            <a:pPr marL="0" indent="0">
              <a:buNone/>
            </a:pPr>
            <a:endParaRPr lang="en-AU" sz="32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The refractive index for a vacuum is 1.00.</a:t>
            </a:r>
          </a:p>
        </p:txBody>
      </p:sp>
    </p:spTree>
    <p:extLst>
      <p:ext uri="{BB962C8B-B14F-4D97-AF65-F5344CB8AC3E}">
        <p14:creationId xmlns:p14="http://schemas.microsoft.com/office/powerpoint/2010/main" val="241579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23875"/>
            <a:ext cx="8229600" cy="1143000"/>
          </a:xfrm>
        </p:spPr>
        <p:txBody>
          <a:bodyPr>
            <a:normAutofit/>
          </a:bodyPr>
          <a:lstStyle/>
          <a:p>
            <a:r>
              <a:rPr lang="en-AU" sz="4800" b="1" dirty="0">
                <a:solidFill>
                  <a:schemeClr val="accent6">
                    <a:lumMod val="60000"/>
                    <a:lumOff val="40000"/>
                  </a:schemeClr>
                </a:solidFill>
              </a:rPr>
              <a:t>Dispersion</a:t>
            </a:r>
            <a:endParaRPr lang="en-AU" sz="3200" b="1" dirty="0">
              <a:solidFill>
                <a:schemeClr val="accent6">
                  <a:lumMod val="60000"/>
                  <a:lumOff val="40000"/>
                </a:schemeClr>
              </a:solidFill>
            </a:endParaRPr>
          </a:p>
        </p:txBody>
      </p:sp>
      <p:sp>
        <p:nvSpPr>
          <p:cNvPr id="2" name="Rectangle 1"/>
          <p:cNvSpPr/>
          <p:nvPr/>
        </p:nvSpPr>
        <p:spPr>
          <a:xfrm>
            <a:off x="137160" y="1398448"/>
            <a:ext cx="11795760" cy="4524315"/>
          </a:xfrm>
          <a:prstGeom prst="rect">
            <a:avLst/>
          </a:prstGeom>
          <a:noFill/>
        </p:spPr>
        <p:txBody>
          <a:bodyPr wrap="square">
            <a:spAutoFit/>
          </a:bodyPr>
          <a:lstStyle/>
          <a:p>
            <a:r>
              <a:rPr lang="en-AU" sz="3200" dirty="0">
                <a:solidFill>
                  <a:schemeClr val="accent5">
                    <a:lumMod val="40000"/>
                    <a:lumOff val="60000"/>
                  </a:schemeClr>
                </a:solidFill>
                <a:latin typeface="Corbel" panose="020B0503020204020204" pitchFamily="34" charset="0"/>
              </a:rPr>
              <a:t>Remember in refraction the frequency remains constant.</a:t>
            </a: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r>
              <a:rPr lang="en-AU" sz="3200" dirty="0">
                <a:solidFill>
                  <a:schemeClr val="accent5">
                    <a:lumMod val="40000"/>
                    <a:lumOff val="60000"/>
                  </a:schemeClr>
                </a:solidFill>
                <a:latin typeface="Corbel" panose="020B0503020204020204" pitchFamily="34" charset="0"/>
              </a:rPr>
              <a:t>Generally, blue light traveling more slowly in the prism than red light which then causes the blue to move more towards the 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792" y="1916832"/>
            <a:ext cx="3542200" cy="2656650"/>
          </a:xfrm>
          <a:prstGeom prst="rect">
            <a:avLst/>
          </a:prstGeom>
        </p:spPr>
      </p:pic>
      <p:pic>
        <p:nvPicPr>
          <p:cNvPr id="13314" name="Picture 2" descr="http://hyperphysics.phy-astr.gsu.edu/hbase/vision/imgvis/scol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70" y="2036502"/>
            <a:ext cx="569595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031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25780"/>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Polarisation</a:t>
            </a:r>
            <a:endParaRPr lang="en-AU" sz="3600" b="1" dirty="0">
              <a:solidFill>
                <a:schemeClr val="accent6">
                  <a:lumMod val="60000"/>
                  <a:lumOff val="40000"/>
                </a:schemeClr>
              </a:solidFill>
              <a:latin typeface="Corbel" panose="020B0503020204020204" pitchFamily="34" charset="0"/>
            </a:endParaRPr>
          </a:p>
        </p:txBody>
      </p:sp>
      <p:sp>
        <p:nvSpPr>
          <p:cNvPr id="5" name="Title 1"/>
          <p:cNvSpPr txBox="1">
            <a:spLocks/>
          </p:cNvSpPr>
          <p:nvPr/>
        </p:nvSpPr>
        <p:spPr bwMode="auto">
          <a:xfrm>
            <a:off x="436590" y="1842300"/>
            <a:ext cx="5372804" cy="41376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AU" sz="3200" dirty="0">
                <a:solidFill>
                  <a:schemeClr val="accent5">
                    <a:lumMod val="40000"/>
                    <a:lumOff val="60000"/>
                  </a:schemeClr>
                </a:solidFill>
                <a:latin typeface="Corbel" panose="020B0503020204020204" pitchFamily="34" charset="0"/>
                <a:cs typeface="Calibri" pitchFamily="34" charset="0"/>
              </a:rPr>
              <a:t>Applicable only to transverse waves (longitudinal waves cannot be polarised). </a:t>
            </a:r>
          </a:p>
          <a:p>
            <a:pPr algn="l"/>
            <a:endParaRPr lang="en-AU" sz="3200" dirty="0">
              <a:solidFill>
                <a:schemeClr val="accent5">
                  <a:lumMod val="40000"/>
                  <a:lumOff val="60000"/>
                </a:schemeClr>
              </a:solidFill>
              <a:latin typeface="Corbel" panose="020B0503020204020204" pitchFamily="34" charset="0"/>
              <a:cs typeface="Calibri" pitchFamily="34" charset="0"/>
            </a:endParaRPr>
          </a:p>
          <a:p>
            <a:pPr algn="l"/>
            <a:r>
              <a:rPr lang="en-AU" sz="3200" dirty="0">
                <a:solidFill>
                  <a:schemeClr val="accent5">
                    <a:lumMod val="40000"/>
                    <a:lumOff val="60000"/>
                  </a:schemeClr>
                </a:solidFill>
                <a:latin typeface="Corbel" panose="020B0503020204020204" pitchFamily="34" charset="0"/>
                <a:cs typeface="Calibri" pitchFamily="34" charset="0"/>
              </a:rPr>
              <a:t>Hence proof that light waves (the wave component of light) acts as a Transverse wave.</a:t>
            </a:r>
          </a:p>
          <a:p>
            <a:pPr algn="l"/>
            <a:endParaRPr lang="en-AU" sz="3200" dirty="0">
              <a:solidFill>
                <a:schemeClr val="accent5">
                  <a:lumMod val="40000"/>
                  <a:lumOff val="60000"/>
                </a:schemeClr>
              </a:solidFill>
              <a:latin typeface="Corbel" panose="020B0503020204020204" pitchFamily="34" charset="0"/>
              <a:cs typeface="Calibri"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871" y="1556791"/>
            <a:ext cx="5095002" cy="5185985"/>
          </a:xfrm>
          <a:prstGeom prst="rect">
            <a:avLst/>
          </a:prstGeom>
          <a:solidFill>
            <a:schemeClr val="tx1"/>
          </a:solidFill>
        </p:spPr>
      </p:pic>
    </p:spTree>
    <p:extLst>
      <p:ext uri="{BB962C8B-B14F-4D97-AF65-F5344CB8AC3E}">
        <p14:creationId xmlns:p14="http://schemas.microsoft.com/office/powerpoint/2010/main" val="3297226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14350"/>
            <a:ext cx="8229600" cy="1143000"/>
          </a:xfrm>
        </p:spPr>
        <p:txBody>
          <a:bodyPr>
            <a:normAutofit/>
          </a:bodyPr>
          <a:lstStyle/>
          <a:p>
            <a:r>
              <a:rPr lang="en-AU" sz="4800" b="1" dirty="0">
                <a:solidFill>
                  <a:schemeClr val="accent6">
                    <a:lumMod val="60000"/>
                    <a:lumOff val="40000"/>
                  </a:schemeClr>
                </a:solidFill>
              </a:rPr>
              <a:t>Polarisation</a:t>
            </a:r>
            <a:endParaRPr lang="en-AU" sz="3600" b="1" dirty="0">
              <a:solidFill>
                <a:schemeClr val="accent6">
                  <a:lumMod val="60000"/>
                  <a:lumOff val="40000"/>
                </a:schemeClr>
              </a:solidFill>
            </a:endParaRPr>
          </a:p>
        </p:txBody>
      </p:sp>
      <p:sp>
        <p:nvSpPr>
          <p:cNvPr id="5" name="Title 1"/>
          <p:cNvSpPr txBox="1">
            <a:spLocks/>
          </p:cNvSpPr>
          <p:nvPr/>
        </p:nvSpPr>
        <p:spPr bwMode="auto">
          <a:xfrm>
            <a:off x="228600" y="1480147"/>
            <a:ext cx="5440680" cy="3600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AU" sz="3200" dirty="0">
                <a:solidFill>
                  <a:schemeClr val="accent5">
                    <a:lumMod val="40000"/>
                    <a:lumOff val="60000"/>
                  </a:schemeClr>
                </a:solidFill>
                <a:latin typeface="Corbel" panose="020B0503020204020204" pitchFamily="34" charset="0"/>
                <a:cs typeface="Calibri" pitchFamily="34" charset="0"/>
              </a:rPr>
              <a:t>With polarisation, consider the effect on the electric component of the EM when passed through the polarising planes.</a:t>
            </a:r>
          </a:p>
          <a:p>
            <a:pPr algn="l"/>
            <a:endParaRPr lang="en-AU" sz="3200" dirty="0">
              <a:solidFill>
                <a:schemeClr val="accent5">
                  <a:lumMod val="40000"/>
                  <a:lumOff val="60000"/>
                </a:schemeClr>
              </a:solidFill>
              <a:latin typeface="Corbel" panose="020B0503020204020204" pitchFamily="34" charset="0"/>
              <a:cs typeface="Calibri"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880" y="1480147"/>
            <a:ext cx="5953580" cy="5275936"/>
          </a:xfrm>
          <a:prstGeom prst="rect">
            <a:avLst/>
          </a:prstGeom>
        </p:spPr>
      </p:pic>
    </p:spTree>
    <p:extLst>
      <p:ext uri="{BB962C8B-B14F-4D97-AF65-F5344CB8AC3E}">
        <p14:creationId xmlns:p14="http://schemas.microsoft.com/office/powerpoint/2010/main" val="2987821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23792"/>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Diffraction</a:t>
            </a:r>
          </a:p>
        </p:txBody>
      </p:sp>
      <p:sp>
        <p:nvSpPr>
          <p:cNvPr id="4" name="TextBox 3"/>
          <p:cNvSpPr txBox="1"/>
          <p:nvPr/>
        </p:nvSpPr>
        <p:spPr>
          <a:xfrm>
            <a:off x="342901" y="1499342"/>
            <a:ext cx="6446520" cy="4524315"/>
          </a:xfrm>
          <a:prstGeom prst="rect">
            <a:avLst/>
          </a:prstGeom>
          <a:noFill/>
        </p:spPr>
        <p:txBody>
          <a:bodyPr wrap="square" rtlCol="0">
            <a:spAutoFit/>
          </a:bodyPr>
          <a:lstStyle/>
          <a:p>
            <a:r>
              <a:rPr lang="en-AU" sz="3200" dirty="0">
                <a:solidFill>
                  <a:schemeClr val="accent5">
                    <a:lumMod val="40000"/>
                    <a:lumOff val="60000"/>
                  </a:schemeClr>
                </a:solidFill>
                <a:latin typeface="Corbel" panose="020B0503020204020204" pitchFamily="34" charset="0"/>
              </a:rPr>
              <a:t>Diffraction is the slight bending of light as it passes around the edge of an object or through a slit. </a:t>
            </a:r>
          </a:p>
          <a:p>
            <a:endParaRPr lang="en-AU" sz="3200" dirty="0">
              <a:solidFill>
                <a:schemeClr val="accent5">
                  <a:lumMod val="40000"/>
                  <a:lumOff val="60000"/>
                </a:schemeClr>
              </a:solidFill>
              <a:latin typeface="Corbel" panose="020B0503020204020204" pitchFamily="34" charset="0"/>
            </a:endParaRPr>
          </a:p>
          <a:p>
            <a:r>
              <a:rPr lang="en-AU" sz="3200" dirty="0">
                <a:solidFill>
                  <a:schemeClr val="accent5">
                    <a:lumMod val="40000"/>
                    <a:lumOff val="60000"/>
                  </a:schemeClr>
                </a:solidFill>
                <a:latin typeface="Corbel" panose="020B0503020204020204" pitchFamily="34" charset="0"/>
              </a:rPr>
              <a:t>The amount of bending </a:t>
            </a:r>
          </a:p>
          <a:p>
            <a:r>
              <a:rPr lang="en-AU" sz="3200" dirty="0">
                <a:solidFill>
                  <a:schemeClr val="accent5">
                    <a:lumMod val="40000"/>
                    <a:lumOff val="60000"/>
                  </a:schemeClr>
                </a:solidFill>
                <a:latin typeface="Corbel" panose="020B0503020204020204" pitchFamily="34" charset="0"/>
              </a:rPr>
              <a:t>depends on the relative </a:t>
            </a:r>
          </a:p>
          <a:p>
            <a:r>
              <a:rPr lang="en-AU" sz="3200" dirty="0">
                <a:solidFill>
                  <a:schemeClr val="accent5">
                    <a:lumMod val="40000"/>
                    <a:lumOff val="60000"/>
                  </a:schemeClr>
                </a:solidFill>
                <a:latin typeface="Corbel" panose="020B0503020204020204" pitchFamily="34" charset="0"/>
              </a:rPr>
              <a:t>size of the wavelength of </a:t>
            </a:r>
          </a:p>
          <a:p>
            <a:r>
              <a:rPr lang="en-AU" sz="3200" dirty="0">
                <a:solidFill>
                  <a:schemeClr val="accent5">
                    <a:lumMod val="40000"/>
                    <a:lumOff val="60000"/>
                  </a:schemeClr>
                </a:solidFill>
                <a:latin typeface="Corbel" panose="020B0503020204020204" pitchFamily="34" charset="0"/>
              </a:rPr>
              <a:t>light to the size of the </a:t>
            </a:r>
          </a:p>
          <a:p>
            <a:r>
              <a:rPr lang="en-AU" sz="3200" dirty="0">
                <a:solidFill>
                  <a:schemeClr val="accent5">
                    <a:lumMod val="40000"/>
                    <a:lumOff val="60000"/>
                  </a:schemeClr>
                </a:solidFill>
                <a:latin typeface="Corbel" panose="020B0503020204020204" pitchFamily="34" charset="0"/>
              </a:rPr>
              <a:t>opening.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420" y="1499342"/>
            <a:ext cx="5352907" cy="5370515"/>
          </a:xfrm>
          <a:prstGeom prst="rect">
            <a:avLst/>
          </a:prstGeom>
        </p:spPr>
      </p:pic>
    </p:spTree>
    <p:extLst>
      <p:ext uri="{BB962C8B-B14F-4D97-AF65-F5344CB8AC3E}">
        <p14:creationId xmlns:p14="http://schemas.microsoft.com/office/powerpoint/2010/main" val="133948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754380" y="564617"/>
            <a:ext cx="11437620" cy="1143000"/>
          </a:xfrm>
        </p:spPr>
        <p:txBody>
          <a:bodyPr>
            <a:normAutofit/>
          </a:bodyPr>
          <a:lstStyle/>
          <a:p>
            <a:r>
              <a:rPr lang="en-AU" sz="4800" b="1" dirty="0">
                <a:solidFill>
                  <a:schemeClr val="accent6">
                    <a:lumMod val="60000"/>
                    <a:lumOff val="40000"/>
                  </a:schemeClr>
                </a:solidFill>
                <a:latin typeface="Corbel" panose="020B0503020204020204" pitchFamily="34" charset="0"/>
              </a:rPr>
              <a:t>Diffraction of Light</a:t>
            </a:r>
          </a:p>
        </p:txBody>
      </p:sp>
      <p:sp>
        <p:nvSpPr>
          <p:cNvPr id="4" name="TextBox 3"/>
          <p:cNvSpPr txBox="1"/>
          <p:nvPr/>
        </p:nvSpPr>
        <p:spPr>
          <a:xfrm>
            <a:off x="148590" y="1669296"/>
            <a:ext cx="5977890" cy="2062103"/>
          </a:xfrm>
          <a:prstGeom prst="rect">
            <a:avLst/>
          </a:prstGeom>
          <a:noFill/>
        </p:spPr>
        <p:txBody>
          <a:bodyPr wrap="square" rtlCol="0">
            <a:spAutoFit/>
          </a:bodyPr>
          <a:lstStyle/>
          <a:p>
            <a:r>
              <a:rPr lang="en-AU" sz="3200" dirty="0">
                <a:solidFill>
                  <a:schemeClr val="accent5">
                    <a:lumMod val="40000"/>
                    <a:lumOff val="60000"/>
                  </a:schemeClr>
                </a:solidFill>
                <a:latin typeface="Corbel" panose="020B0503020204020204" pitchFamily="34" charset="0"/>
              </a:rPr>
              <a:t>Diffraction; or the bending of light, is indicative of the properties of waves, more specifically </a:t>
            </a:r>
            <a:r>
              <a:rPr lang="en-AU" sz="3200" u="sng" dirty="0">
                <a:solidFill>
                  <a:schemeClr val="accent5">
                    <a:lumMod val="40000"/>
                    <a:lumOff val="60000"/>
                  </a:schemeClr>
                </a:solidFill>
                <a:latin typeface="Corbel" panose="020B0503020204020204" pitchFamily="34" charset="0"/>
              </a:rPr>
              <a:t>TRANSVERSE</a:t>
            </a:r>
            <a:r>
              <a:rPr lang="en-AU" sz="3200" dirty="0">
                <a:solidFill>
                  <a:schemeClr val="accent5">
                    <a:lumMod val="40000"/>
                    <a:lumOff val="60000"/>
                  </a:schemeClr>
                </a:solidFill>
                <a:latin typeface="Corbel" panose="020B0503020204020204" pitchFamily="34" charset="0"/>
              </a:rPr>
              <a:t>  </a:t>
            </a:r>
            <a:r>
              <a:rPr lang="en-AU" sz="3200" u="sng" dirty="0">
                <a:solidFill>
                  <a:schemeClr val="accent5">
                    <a:lumMod val="40000"/>
                    <a:lumOff val="60000"/>
                  </a:schemeClr>
                </a:solidFill>
                <a:latin typeface="Corbel" panose="020B0503020204020204" pitchFamily="34" charset="0"/>
              </a:rPr>
              <a:t>WAVES</a:t>
            </a:r>
            <a:r>
              <a:rPr lang="en-AU" sz="3200" dirty="0">
                <a:solidFill>
                  <a:schemeClr val="accent5">
                    <a:lumMod val="40000"/>
                    <a:lumOff val="60000"/>
                  </a:schemeClr>
                </a:solidFill>
                <a:latin typeface="Corbel" panose="020B0503020204020204"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480" y="1707617"/>
            <a:ext cx="5901691" cy="5032449"/>
          </a:xfrm>
          <a:prstGeom prst="rect">
            <a:avLst/>
          </a:prstGeom>
        </p:spPr>
      </p:pic>
    </p:spTree>
    <p:extLst>
      <p:ext uri="{BB962C8B-B14F-4D97-AF65-F5344CB8AC3E}">
        <p14:creationId xmlns:p14="http://schemas.microsoft.com/office/powerpoint/2010/main" val="1129482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117" y="1834198"/>
            <a:ext cx="12479127" cy="50238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29" y="3197730"/>
            <a:ext cx="3588776" cy="3588776"/>
          </a:xfrm>
          <a:prstGeom prst="rect">
            <a:avLst/>
          </a:prstGeom>
        </p:spPr>
      </p:pic>
      <p:sp>
        <p:nvSpPr>
          <p:cNvPr id="4098" name="Titre 1"/>
          <p:cNvSpPr>
            <a:spLocks noGrp="1"/>
          </p:cNvSpPr>
          <p:nvPr>
            <p:ph type="title"/>
          </p:nvPr>
        </p:nvSpPr>
        <p:spPr>
          <a:xfrm>
            <a:off x="1981200" y="512214"/>
            <a:ext cx="10210800" cy="1143000"/>
          </a:xfrm>
        </p:spPr>
        <p:txBody>
          <a:bodyPr>
            <a:normAutofit/>
          </a:bodyPr>
          <a:lstStyle/>
          <a:p>
            <a:r>
              <a:rPr lang="en-AU" sz="4800" b="1" dirty="0">
                <a:solidFill>
                  <a:schemeClr val="accent6">
                    <a:lumMod val="60000"/>
                    <a:lumOff val="40000"/>
                  </a:schemeClr>
                </a:solidFill>
                <a:latin typeface="Corbel" panose="020B0503020204020204" pitchFamily="34" charset="0"/>
              </a:rPr>
              <a:t>Small Diffraction Angle</a:t>
            </a:r>
          </a:p>
        </p:txBody>
      </p:sp>
      <p:sp>
        <p:nvSpPr>
          <p:cNvPr id="4" name="TextBox 3"/>
          <p:cNvSpPr txBox="1"/>
          <p:nvPr/>
        </p:nvSpPr>
        <p:spPr>
          <a:xfrm>
            <a:off x="1306031" y="1680572"/>
            <a:ext cx="1623694" cy="1323439"/>
          </a:xfrm>
          <a:prstGeom prst="rect">
            <a:avLst/>
          </a:prstGeom>
          <a:noFill/>
        </p:spPr>
        <p:txBody>
          <a:bodyPr wrap="square" rtlCol="0">
            <a:spAutoFit/>
          </a:bodyPr>
          <a:lstStyle/>
          <a:p>
            <a:r>
              <a:rPr lang="el-GR" sz="4000" b="1" dirty="0"/>
              <a:t>θ</a:t>
            </a:r>
            <a:r>
              <a:rPr lang="en-AU" sz="4000" b="1" dirty="0"/>
              <a:t> = </a:t>
            </a:r>
            <a:r>
              <a:rPr lang="el-GR" sz="4000" b="1" u="sng" dirty="0"/>
              <a:t>λ</a:t>
            </a:r>
            <a:endParaRPr lang="en-AU" sz="4000" b="1" u="sng" dirty="0"/>
          </a:p>
          <a:p>
            <a:r>
              <a:rPr lang="en-AU" sz="4000" b="1" dirty="0"/>
              <a:t>      w</a:t>
            </a:r>
          </a:p>
        </p:txBody>
      </p:sp>
      <p:sp>
        <p:nvSpPr>
          <p:cNvPr id="5" name="TextBox 4"/>
          <p:cNvSpPr txBox="1"/>
          <p:nvPr/>
        </p:nvSpPr>
        <p:spPr>
          <a:xfrm>
            <a:off x="4595665" y="3381426"/>
            <a:ext cx="559819" cy="584775"/>
          </a:xfrm>
          <a:prstGeom prst="rect">
            <a:avLst/>
          </a:prstGeom>
          <a:noFill/>
        </p:spPr>
        <p:txBody>
          <a:bodyPr wrap="square" rtlCol="0">
            <a:spAutoFit/>
          </a:bodyPr>
          <a:lstStyle/>
          <a:p>
            <a:r>
              <a:rPr lang="el-GR" sz="3200" b="1" dirty="0">
                <a:solidFill>
                  <a:schemeClr val="bg1"/>
                </a:solidFill>
                <a:latin typeface="Corbel" panose="020B0503020204020204" pitchFamily="34" charset="0"/>
              </a:rPr>
              <a:t>λ</a:t>
            </a:r>
            <a:endParaRPr lang="en-AU" sz="3200" b="1" dirty="0">
              <a:solidFill>
                <a:schemeClr val="bg1"/>
              </a:solidFill>
              <a:latin typeface="Corbel" panose="020B0503020204020204" pitchFamily="34" charset="0"/>
            </a:endParaRPr>
          </a:p>
        </p:txBody>
      </p:sp>
      <p:cxnSp>
        <p:nvCxnSpPr>
          <p:cNvPr id="6" name="Straight Arrow Connector 5"/>
          <p:cNvCxnSpPr/>
          <p:nvPr/>
        </p:nvCxnSpPr>
        <p:spPr>
          <a:xfrm>
            <a:off x="4511824" y="3966200"/>
            <a:ext cx="432048"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68008" y="3566986"/>
            <a:ext cx="0" cy="1158159"/>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12934" y="3853800"/>
            <a:ext cx="387123" cy="584775"/>
          </a:xfrm>
          <a:prstGeom prst="rect">
            <a:avLst/>
          </a:prstGeom>
          <a:noFill/>
        </p:spPr>
        <p:txBody>
          <a:bodyPr wrap="square" rtlCol="0">
            <a:spAutoFit/>
          </a:bodyPr>
          <a:lstStyle/>
          <a:p>
            <a:r>
              <a:rPr lang="en-AU" sz="3200" b="1" dirty="0">
                <a:solidFill>
                  <a:schemeClr val="bg1"/>
                </a:solidFill>
                <a:latin typeface="Corbel" panose="020B0503020204020204" pitchFamily="34" charset="0"/>
              </a:rPr>
              <a:t>w</a:t>
            </a:r>
          </a:p>
        </p:txBody>
      </p:sp>
      <p:cxnSp>
        <p:nvCxnSpPr>
          <p:cNvPr id="11" name="Straight Connector 10"/>
          <p:cNvCxnSpPr/>
          <p:nvPr/>
        </p:nvCxnSpPr>
        <p:spPr>
          <a:xfrm flipV="1">
            <a:off x="6212935" y="3463806"/>
            <a:ext cx="4304745" cy="10318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957861" y="3004011"/>
            <a:ext cx="559819" cy="584775"/>
          </a:xfrm>
          <a:prstGeom prst="rect">
            <a:avLst/>
          </a:prstGeom>
          <a:noFill/>
        </p:spPr>
        <p:txBody>
          <a:bodyPr wrap="square" rtlCol="0">
            <a:spAutoFit/>
          </a:bodyPr>
          <a:lstStyle/>
          <a:p>
            <a:r>
              <a:rPr lang="el-GR" sz="3200" b="1" dirty="0">
                <a:solidFill>
                  <a:schemeClr val="bg1"/>
                </a:solidFill>
              </a:rPr>
              <a:t>θ</a:t>
            </a:r>
            <a:endParaRPr lang="en-AU" sz="3200" b="1" dirty="0">
              <a:solidFill>
                <a:schemeClr val="bg1"/>
              </a:solidFill>
            </a:endParaRPr>
          </a:p>
        </p:txBody>
      </p:sp>
      <p:cxnSp>
        <p:nvCxnSpPr>
          <p:cNvPr id="14" name="Straight Connector 13"/>
          <p:cNvCxnSpPr/>
          <p:nvPr/>
        </p:nvCxnSpPr>
        <p:spPr>
          <a:xfrm flipV="1">
            <a:off x="6212933" y="2970346"/>
            <a:ext cx="4304746" cy="5966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rot="1153456">
            <a:off x="9818963" y="3034088"/>
            <a:ext cx="505845" cy="700731"/>
          </a:xfrm>
          <a:prstGeom prst="arc">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 name="Rectangle 1"/>
          <p:cNvSpPr/>
          <p:nvPr/>
        </p:nvSpPr>
        <p:spPr>
          <a:xfrm>
            <a:off x="10488488" y="1680572"/>
            <a:ext cx="2484784" cy="5276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86541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631" y="1834198"/>
            <a:ext cx="12479127" cy="5023803"/>
          </a:xfrm>
          <a:prstGeom prst="rect">
            <a:avLst/>
          </a:prstGeom>
        </p:spPr>
      </p:pic>
      <p:sp>
        <p:nvSpPr>
          <p:cNvPr id="4098" name="Titre 1"/>
          <p:cNvSpPr>
            <a:spLocks noGrp="1"/>
          </p:cNvSpPr>
          <p:nvPr>
            <p:ph type="title"/>
          </p:nvPr>
        </p:nvSpPr>
        <p:spPr>
          <a:xfrm>
            <a:off x="2754630" y="548349"/>
            <a:ext cx="9437370" cy="1143000"/>
          </a:xfrm>
        </p:spPr>
        <p:txBody>
          <a:bodyPr>
            <a:normAutofit/>
          </a:bodyPr>
          <a:lstStyle/>
          <a:p>
            <a:r>
              <a:rPr lang="en-AU" sz="4800" b="1" dirty="0">
                <a:solidFill>
                  <a:schemeClr val="accent6">
                    <a:lumMod val="60000"/>
                    <a:lumOff val="40000"/>
                  </a:schemeClr>
                </a:solidFill>
                <a:latin typeface="Corbel" panose="020B0503020204020204" pitchFamily="34" charset="0"/>
              </a:rPr>
              <a:t>Large Diffraction Angle</a:t>
            </a:r>
          </a:p>
        </p:txBody>
      </p:sp>
      <p:sp>
        <p:nvSpPr>
          <p:cNvPr id="2" name="Rectangle 1"/>
          <p:cNvSpPr/>
          <p:nvPr/>
        </p:nvSpPr>
        <p:spPr>
          <a:xfrm>
            <a:off x="1" y="1834198"/>
            <a:ext cx="4181650" cy="5339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1361748" y="1720907"/>
            <a:ext cx="1623694" cy="1323439"/>
          </a:xfrm>
          <a:prstGeom prst="rect">
            <a:avLst/>
          </a:prstGeom>
          <a:noFill/>
        </p:spPr>
        <p:txBody>
          <a:bodyPr wrap="square" rtlCol="0">
            <a:spAutoFit/>
          </a:bodyPr>
          <a:lstStyle/>
          <a:p>
            <a:r>
              <a:rPr lang="el-GR" sz="4000" b="1" dirty="0"/>
              <a:t>θ</a:t>
            </a:r>
            <a:r>
              <a:rPr lang="en-AU" sz="4000" b="1" dirty="0"/>
              <a:t> = </a:t>
            </a:r>
            <a:r>
              <a:rPr lang="el-GR" sz="4000" b="1" u="sng" dirty="0"/>
              <a:t>λ</a:t>
            </a:r>
            <a:endParaRPr lang="en-AU" sz="4000" b="1" u="sng" dirty="0"/>
          </a:p>
          <a:p>
            <a:r>
              <a:rPr lang="en-AU" sz="4000" b="1" dirty="0"/>
              <a:t>      w</a:t>
            </a:r>
          </a:p>
        </p:txBody>
      </p:sp>
      <p:sp>
        <p:nvSpPr>
          <p:cNvPr id="5" name="TextBox 4"/>
          <p:cNvSpPr txBox="1"/>
          <p:nvPr/>
        </p:nvSpPr>
        <p:spPr>
          <a:xfrm>
            <a:off x="4875574" y="3506173"/>
            <a:ext cx="559819" cy="584775"/>
          </a:xfrm>
          <a:prstGeom prst="rect">
            <a:avLst/>
          </a:prstGeom>
          <a:noFill/>
        </p:spPr>
        <p:txBody>
          <a:bodyPr wrap="square" rtlCol="0">
            <a:spAutoFit/>
          </a:bodyPr>
          <a:lstStyle/>
          <a:p>
            <a:r>
              <a:rPr lang="el-GR" sz="3200" b="1" dirty="0">
                <a:solidFill>
                  <a:schemeClr val="bg1"/>
                </a:solidFill>
                <a:latin typeface="Corbel" panose="020B0503020204020204" pitchFamily="34" charset="0"/>
              </a:rPr>
              <a:t>λ</a:t>
            </a:r>
            <a:endParaRPr lang="en-AU" sz="3200" b="1" dirty="0">
              <a:solidFill>
                <a:schemeClr val="bg1"/>
              </a:solidFill>
              <a:latin typeface="Corbel" panose="020B0503020204020204" pitchFamily="34" charset="0"/>
            </a:endParaRPr>
          </a:p>
        </p:txBody>
      </p:sp>
      <p:cxnSp>
        <p:nvCxnSpPr>
          <p:cNvPr id="6" name="Straight Arrow Connector 5"/>
          <p:cNvCxnSpPr/>
          <p:nvPr/>
        </p:nvCxnSpPr>
        <p:spPr>
          <a:xfrm>
            <a:off x="4875573" y="4197264"/>
            <a:ext cx="432048"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384032" y="3983147"/>
            <a:ext cx="16768" cy="362951"/>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00966" y="3941766"/>
            <a:ext cx="387123" cy="584775"/>
          </a:xfrm>
          <a:prstGeom prst="rect">
            <a:avLst/>
          </a:prstGeom>
          <a:noFill/>
        </p:spPr>
        <p:txBody>
          <a:bodyPr wrap="square" rtlCol="0">
            <a:spAutoFit/>
          </a:bodyPr>
          <a:lstStyle/>
          <a:p>
            <a:r>
              <a:rPr lang="en-AU" sz="3200" b="1" dirty="0">
                <a:solidFill>
                  <a:schemeClr val="bg1"/>
                </a:solidFill>
                <a:latin typeface="Corbel" panose="020B0503020204020204" pitchFamily="34" charset="0"/>
              </a:rPr>
              <a:t>w</a:t>
            </a:r>
          </a:p>
        </p:txBody>
      </p:sp>
      <p:cxnSp>
        <p:nvCxnSpPr>
          <p:cNvPr id="11" name="Straight Connector 10"/>
          <p:cNvCxnSpPr/>
          <p:nvPr/>
        </p:nvCxnSpPr>
        <p:spPr>
          <a:xfrm flipV="1">
            <a:off x="6489891" y="3879967"/>
            <a:ext cx="3936176" cy="10318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76121" y="3492298"/>
            <a:ext cx="559819" cy="584775"/>
          </a:xfrm>
          <a:prstGeom prst="rect">
            <a:avLst/>
          </a:prstGeom>
          <a:noFill/>
        </p:spPr>
        <p:txBody>
          <a:bodyPr wrap="square" rtlCol="0">
            <a:spAutoFit/>
          </a:bodyPr>
          <a:lstStyle/>
          <a:p>
            <a:r>
              <a:rPr lang="el-GR" sz="3200" b="1" dirty="0">
                <a:solidFill>
                  <a:schemeClr val="bg1"/>
                </a:solidFill>
                <a:latin typeface="Corbel" panose="020B0503020204020204" pitchFamily="34" charset="0"/>
              </a:rPr>
              <a:t>θ</a:t>
            </a:r>
            <a:endParaRPr lang="en-AU" sz="3200" b="1" dirty="0">
              <a:solidFill>
                <a:schemeClr val="bg1"/>
              </a:solidFill>
              <a:latin typeface="Corbel" panose="020B0503020204020204" pitchFamily="34" charset="0"/>
            </a:endParaRPr>
          </a:p>
        </p:txBody>
      </p:sp>
      <p:cxnSp>
        <p:nvCxnSpPr>
          <p:cNvPr id="14" name="Straight Connector 13"/>
          <p:cNvCxnSpPr/>
          <p:nvPr/>
        </p:nvCxnSpPr>
        <p:spPr>
          <a:xfrm flipV="1">
            <a:off x="6500966" y="1992513"/>
            <a:ext cx="3454564" cy="193904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rot="1153456">
            <a:off x="7021516" y="3381172"/>
            <a:ext cx="722569" cy="816715"/>
          </a:xfrm>
          <a:prstGeom prst="arc">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44" y="3272071"/>
            <a:ext cx="3679653" cy="3679653"/>
          </a:xfrm>
          <a:prstGeom prst="rect">
            <a:avLst/>
          </a:prstGeom>
        </p:spPr>
      </p:pic>
    </p:spTree>
    <p:extLst>
      <p:ext uri="{BB962C8B-B14F-4D97-AF65-F5344CB8AC3E}">
        <p14:creationId xmlns:p14="http://schemas.microsoft.com/office/powerpoint/2010/main" val="2104982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011" y="-74060"/>
            <a:ext cx="4857361" cy="71720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98" name="Titre 1"/>
          <p:cNvSpPr>
            <a:spLocks noGrp="1"/>
          </p:cNvSpPr>
          <p:nvPr>
            <p:ph type="title"/>
          </p:nvPr>
        </p:nvSpPr>
        <p:spPr>
          <a:xfrm>
            <a:off x="4523656" y="513714"/>
            <a:ext cx="7668344" cy="1143000"/>
          </a:xfrm>
        </p:spPr>
        <p:txBody>
          <a:bodyPr>
            <a:normAutofit/>
          </a:bodyPr>
          <a:lstStyle/>
          <a:p>
            <a:r>
              <a:rPr lang="en-AU" sz="4800" b="1" dirty="0">
                <a:solidFill>
                  <a:schemeClr val="accent6">
                    <a:lumMod val="60000"/>
                    <a:lumOff val="40000"/>
                  </a:schemeClr>
                </a:solidFill>
                <a:latin typeface="Corbel" panose="020B0503020204020204" pitchFamily="34" charset="0"/>
              </a:rPr>
              <a:t>Interference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417" y="1874520"/>
            <a:ext cx="8095490" cy="4743451"/>
          </a:xfrm>
          <a:prstGeom prst="rect">
            <a:avLst/>
          </a:prstGeom>
          <a:solidFill>
            <a:schemeClr val="tx1"/>
          </a:solidFill>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 y="-74060"/>
            <a:ext cx="3632505" cy="36391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46221"/>
            <a:ext cx="3726180" cy="3511779"/>
          </a:xfrm>
          <a:prstGeom prst="rect">
            <a:avLst/>
          </a:prstGeom>
        </p:spPr>
      </p:pic>
      <p:sp>
        <p:nvSpPr>
          <p:cNvPr id="9" name="TextBox 8"/>
          <p:cNvSpPr txBox="1"/>
          <p:nvPr/>
        </p:nvSpPr>
        <p:spPr>
          <a:xfrm>
            <a:off x="562896" y="2487902"/>
            <a:ext cx="2915634" cy="1077218"/>
          </a:xfrm>
          <a:prstGeom prst="rect">
            <a:avLst/>
          </a:prstGeom>
          <a:noFill/>
        </p:spPr>
        <p:txBody>
          <a:bodyPr wrap="square" rtlCol="0">
            <a:spAutoFit/>
          </a:bodyPr>
          <a:lstStyle/>
          <a:p>
            <a:r>
              <a:rPr lang="en-AU" sz="3200" b="1" dirty="0">
                <a:solidFill>
                  <a:schemeClr val="accent1">
                    <a:lumMod val="50000"/>
                  </a:schemeClr>
                </a:solidFill>
                <a:latin typeface="Corbel" panose="020B0503020204020204" pitchFamily="34" charset="0"/>
              </a:rPr>
              <a:t>Constructive Interference</a:t>
            </a:r>
          </a:p>
        </p:txBody>
      </p:sp>
      <p:sp>
        <p:nvSpPr>
          <p:cNvPr id="11" name="TextBox 10"/>
          <p:cNvSpPr txBox="1"/>
          <p:nvPr/>
        </p:nvSpPr>
        <p:spPr>
          <a:xfrm>
            <a:off x="570347" y="5711248"/>
            <a:ext cx="2908183" cy="1077218"/>
          </a:xfrm>
          <a:prstGeom prst="rect">
            <a:avLst/>
          </a:prstGeom>
          <a:noFill/>
        </p:spPr>
        <p:txBody>
          <a:bodyPr wrap="square" rtlCol="0">
            <a:spAutoFit/>
          </a:bodyPr>
          <a:lstStyle/>
          <a:p>
            <a:r>
              <a:rPr lang="en-AU" sz="3200" b="1" dirty="0">
                <a:solidFill>
                  <a:schemeClr val="accent1">
                    <a:lumMod val="50000"/>
                  </a:schemeClr>
                </a:solidFill>
                <a:latin typeface="Corbel" panose="020B0503020204020204" pitchFamily="34" charset="0"/>
              </a:rPr>
              <a:t>Destructive Interference</a:t>
            </a:r>
          </a:p>
        </p:txBody>
      </p:sp>
    </p:spTree>
    <p:extLst>
      <p:ext uri="{BB962C8B-B14F-4D97-AF65-F5344CB8AC3E}">
        <p14:creationId xmlns:p14="http://schemas.microsoft.com/office/powerpoint/2010/main" val="2175027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9957" y="285750"/>
            <a:ext cx="8229600" cy="1143000"/>
          </a:xfrm>
        </p:spPr>
        <p:txBody>
          <a:bodyPr/>
          <a:lstStyle/>
          <a:p>
            <a:pPr algn="l"/>
            <a:r>
              <a:rPr lang="en-AU" sz="60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1987331" y="1648170"/>
            <a:ext cx="8229600" cy="5400600"/>
          </a:xfrm>
          <a:solidFill>
            <a:schemeClr val="accent1"/>
          </a:solidFill>
        </p:spPr>
        <p:txBody>
          <a:bodyPr/>
          <a:lstStyle/>
          <a:p>
            <a:pPr>
              <a:buNone/>
            </a:pPr>
            <a:r>
              <a:rPr lang="en-AU" sz="2800" dirty="0">
                <a:latin typeface="Arial" pitchFamily="34" charset="0"/>
                <a:cs typeface="Arial" pitchFamily="34" charset="0"/>
              </a:rPr>
              <a:t>Set up the </a:t>
            </a:r>
            <a:r>
              <a:rPr lang="en-AU" sz="2800" b="1" u="sng" dirty="0">
                <a:latin typeface="Arial" pitchFamily="34" charset="0"/>
                <a:cs typeface="Arial" pitchFamily="34" charset="0"/>
              </a:rPr>
              <a:t>first</a:t>
            </a:r>
            <a:r>
              <a:rPr lang="en-AU" sz="28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p>
          <a:p>
            <a:pPr>
              <a:buFont typeface="Arial" pitchFamily="34" charset="0"/>
              <a:buChar char="•"/>
            </a:pPr>
            <a:endParaRPr lang="en-AU" sz="2800" dirty="0"/>
          </a:p>
        </p:txBody>
      </p:sp>
      <p:grpSp>
        <p:nvGrpSpPr>
          <p:cNvPr id="8" name="Group 7"/>
          <p:cNvGrpSpPr/>
          <p:nvPr/>
        </p:nvGrpSpPr>
        <p:grpSpPr>
          <a:xfrm>
            <a:off x="1991544" y="3120672"/>
            <a:ext cx="8280920" cy="6008586"/>
            <a:chOff x="971600" y="2276872"/>
            <a:chExt cx="7046046" cy="5112568"/>
          </a:xfrm>
        </p:grpSpPr>
        <p:grpSp>
          <p:nvGrpSpPr>
            <p:cNvPr id="9" name="Group 8"/>
            <p:cNvGrpSpPr/>
            <p:nvPr/>
          </p:nvGrpSpPr>
          <p:grpSpPr>
            <a:xfrm>
              <a:off x="971600" y="2276872"/>
              <a:ext cx="7046046" cy="5112568"/>
              <a:chOff x="971600" y="2276872"/>
              <a:chExt cx="7046046"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971600" y="2297589"/>
                <a:ext cx="7046046" cy="2359576"/>
                <a:chOff x="971600" y="1361485"/>
                <a:chExt cx="7046046" cy="2359576"/>
              </a:xfrm>
            </p:grpSpPr>
            <p:sp>
              <p:nvSpPr>
                <p:cNvPr id="13" name="TextBox 12"/>
                <p:cNvSpPr txBox="1"/>
                <p:nvPr/>
              </p:nvSpPr>
              <p:spPr>
                <a:xfrm>
                  <a:off x="971600" y="1361485"/>
                  <a:ext cx="5184576" cy="707076"/>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971600" y="2385473"/>
                  <a:ext cx="5155404" cy="1335588"/>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156176" y="1361485"/>
                  <a:ext cx="1861470" cy="2345909"/>
                </a:xfrm>
                <a:prstGeom prst="rect">
                  <a:avLst/>
                </a:prstGeom>
                <a:noFill/>
                <a:ln>
                  <a:noFill/>
                </a:ln>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1991544"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991544" y="3120672"/>
            <a:ext cx="8208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200456"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84757" y="3120674"/>
            <a:ext cx="0" cy="27813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072138" y="5902070"/>
            <a:ext cx="21156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991545" y="4356666"/>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991545" y="5902070"/>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09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12192001" cy="1143000"/>
          </a:xfrm>
        </p:spPr>
        <p:txBody>
          <a:bodyPr>
            <a:normAutofit fontScale="90000"/>
          </a:bodyPr>
          <a:lstStyle/>
          <a:p>
            <a:pPr algn="r"/>
            <a:r>
              <a:rPr lang="en-AU" sz="60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1981200" y="1916832"/>
            <a:ext cx="8229600" cy="4752528"/>
          </a:xfrm>
          <a:solidFill>
            <a:schemeClr val="accent1">
              <a:alpha val="50000"/>
            </a:schemeClr>
          </a:solidFill>
        </p:spPr>
        <p:txBody>
          <a:bodyPr/>
          <a:lstStyle/>
          <a:p>
            <a:pPr marL="0" indent="0">
              <a:buNone/>
            </a:pPr>
            <a:r>
              <a:rPr lang="en-AU" sz="2800" b="1" u="sng" dirty="0">
                <a:latin typeface="Arial" pitchFamily="34" charset="0"/>
                <a:cs typeface="Arial" pitchFamily="34" charset="0"/>
              </a:rPr>
              <a:t>Context:</a:t>
            </a:r>
            <a:r>
              <a:rPr lang="en-AU" sz="2800" dirty="0">
                <a:latin typeface="Arial" pitchFamily="34" charset="0"/>
                <a:cs typeface="Arial" pitchFamily="34" charset="0"/>
              </a:rPr>
              <a:t> How is this content used to better society?</a:t>
            </a: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6" name="TextBox 5"/>
          <p:cNvSpPr txBox="1"/>
          <p:nvPr/>
        </p:nvSpPr>
        <p:spPr>
          <a:xfrm>
            <a:off x="2243573" y="2908102"/>
            <a:ext cx="7704855" cy="2246769"/>
          </a:xfrm>
          <a:prstGeom prst="rect">
            <a:avLst/>
          </a:prstGeom>
          <a:noFill/>
        </p:spPr>
        <p:txBody>
          <a:bodyPr wrap="square" rtlCol="0">
            <a:spAutoFit/>
          </a:bodyPr>
          <a:lstStyle/>
          <a:p>
            <a:r>
              <a:rPr lang="en-AU" sz="2800" dirty="0">
                <a:latin typeface="Arial" pitchFamily="34" charset="0"/>
                <a:cs typeface="Arial" pitchFamily="34" charset="0"/>
              </a:rPr>
              <a:t>Transmission of information has followed the principles and Laws associated with Electromagnetic Radiation. By improving our understanding of this phenomena we can improve on this technology.</a:t>
            </a:r>
          </a:p>
        </p:txBody>
      </p:sp>
    </p:spTree>
    <p:extLst>
      <p:ext uri="{BB962C8B-B14F-4D97-AF65-F5344CB8AC3E}">
        <p14:creationId xmlns:p14="http://schemas.microsoft.com/office/powerpoint/2010/main" val="121947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1981200" y="1984607"/>
            <a:ext cx="8229600" cy="4756761"/>
          </a:xfrm>
          <a:solidFill>
            <a:schemeClr val="accent1">
              <a:alpha val="50000"/>
            </a:schemeClr>
          </a:solidFill>
        </p:spPr>
        <p:txBody>
          <a:bodyPr/>
          <a:lstStyle/>
          <a:p>
            <a:pPr marL="0" indent="0">
              <a:buNone/>
            </a:pPr>
            <a:r>
              <a:rPr lang="en-AU" sz="2800" b="1" u="sng" dirty="0">
                <a:latin typeface="Arial" pitchFamily="34" charset="0"/>
                <a:cs typeface="Arial" pitchFamily="34" charset="0"/>
              </a:rPr>
              <a:t>Key Words</a:t>
            </a: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8" name="TextBox 7"/>
          <p:cNvSpPr txBox="1"/>
          <p:nvPr/>
        </p:nvSpPr>
        <p:spPr>
          <a:xfrm>
            <a:off x="2279577" y="2581488"/>
            <a:ext cx="7344816" cy="3539430"/>
          </a:xfrm>
          <a:prstGeom prst="rect">
            <a:avLst/>
          </a:prstGeom>
          <a:noFill/>
        </p:spPr>
        <p:txBody>
          <a:bodyPr wrap="square" rtlCol="0">
            <a:spAutoFit/>
          </a:bodyPr>
          <a:lstStyle/>
          <a:p>
            <a:r>
              <a:rPr lang="en-AU" sz="2800" dirty="0">
                <a:latin typeface="Arial" pitchFamily="34" charset="0"/>
                <a:cs typeface="Arial" pitchFamily="34" charset="0"/>
              </a:rPr>
              <a:t>Electromagnetic</a:t>
            </a:r>
          </a:p>
          <a:p>
            <a:r>
              <a:rPr lang="en-AU" sz="2800" dirty="0">
                <a:latin typeface="Arial" pitchFamily="34" charset="0"/>
                <a:cs typeface="Arial" pitchFamily="34" charset="0"/>
              </a:rPr>
              <a:t>Transverse</a:t>
            </a:r>
          </a:p>
          <a:p>
            <a:r>
              <a:rPr lang="en-AU" sz="2800" dirty="0">
                <a:latin typeface="Arial" pitchFamily="34" charset="0"/>
                <a:cs typeface="Arial" pitchFamily="34" charset="0"/>
              </a:rPr>
              <a:t>Oscillation</a:t>
            </a:r>
          </a:p>
          <a:p>
            <a:r>
              <a:rPr lang="en-AU" sz="2800" dirty="0">
                <a:latin typeface="Arial" pitchFamily="34" charset="0"/>
                <a:cs typeface="Arial" pitchFamily="34" charset="0"/>
              </a:rPr>
              <a:t>Electric</a:t>
            </a:r>
          </a:p>
          <a:p>
            <a:r>
              <a:rPr lang="en-AU" sz="2800" dirty="0">
                <a:latin typeface="Arial" pitchFamily="34" charset="0"/>
                <a:cs typeface="Arial" pitchFamily="34" charset="0"/>
              </a:rPr>
              <a:t>Magnetic</a:t>
            </a:r>
          </a:p>
          <a:p>
            <a:r>
              <a:rPr lang="en-AU" sz="2800" dirty="0">
                <a:latin typeface="Arial" pitchFamily="34" charset="0"/>
                <a:cs typeface="Arial" pitchFamily="34" charset="0"/>
              </a:rPr>
              <a:t>Reflection</a:t>
            </a:r>
          </a:p>
          <a:p>
            <a:r>
              <a:rPr lang="en-AU" sz="2800" dirty="0">
                <a:latin typeface="Arial" pitchFamily="34" charset="0"/>
                <a:cs typeface="Arial" pitchFamily="34" charset="0"/>
              </a:rPr>
              <a:t>Refraction</a:t>
            </a:r>
          </a:p>
          <a:p>
            <a:r>
              <a:rPr lang="en-AU" sz="2800" dirty="0">
                <a:latin typeface="Arial" pitchFamily="34" charset="0"/>
                <a:cs typeface="Arial" pitchFamily="34" charset="0"/>
              </a:rPr>
              <a:t>Dispersion</a:t>
            </a:r>
          </a:p>
        </p:txBody>
      </p:sp>
      <p:sp>
        <p:nvSpPr>
          <p:cNvPr id="5"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6" name="TextBox 5"/>
          <p:cNvSpPr txBox="1"/>
          <p:nvPr/>
        </p:nvSpPr>
        <p:spPr>
          <a:xfrm>
            <a:off x="5758107" y="2581487"/>
            <a:ext cx="7344816" cy="1815882"/>
          </a:xfrm>
          <a:prstGeom prst="rect">
            <a:avLst/>
          </a:prstGeom>
          <a:noFill/>
        </p:spPr>
        <p:txBody>
          <a:bodyPr wrap="square" rtlCol="0">
            <a:spAutoFit/>
          </a:bodyPr>
          <a:lstStyle/>
          <a:p>
            <a:r>
              <a:rPr lang="en-AU" sz="2800" dirty="0">
                <a:latin typeface="Arial" pitchFamily="34" charset="0"/>
                <a:cs typeface="Arial" pitchFamily="34" charset="0"/>
              </a:rPr>
              <a:t>Diffraction</a:t>
            </a:r>
          </a:p>
          <a:p>
            <a:r>
              <a:rPr lang="en-AU" sz="2800" dirty="0">
                <a:latin typeface="Arial" pitchFamily="34" charset="0"/>
                <a:cs typeface="Arial" pitchFamily="34" charset="0"/>
              </a:rPr>
              <a:t>Interference</a:t>
            </a:r>
          </a:p>
          <a:p>
            <a:r>
              <a:rPr lang="en-AU" sz="2800" dirty="0">
                <a:latin typeface="Arial" pitchFamily="34" charset="0"/>
                <a:cs typeface="Arial" pitchFamily="34" charset="0"/>
              </a:rPr>
              <a:t>Polarisation</a:t>
            </a:r>
          </a:p>
          <a:p>
            <a:endParaRPr lang="en-AU" sz="2800" dirty="0">
              <a:latin typeface="Arial" pitchFamily="34" charset="0"/>
              <a:cs typeface="Arial" pitchFamily="34" charset="0"/>
            </a:endParaRPr>
          </a:p>
        </p:txBody>
      </p:sp>
    </p:spTree>
    <p:extLst>
      <p:ext uri="{BB962C8B-B14F-4D97-AF65-F5344CB8AC3E}">
        <p14:creationId xmlns:p14="http://schemas.microsoft.com/office/powerpoint/2010/main" val="227347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1919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2109901" y="2924945"/>
            <a:ext cx="7848871" cy="1692771"/>
          </a:xfrm>
          <a:prstGeom prst="rect">
            <a:avLst/>
          </a:prstGeom>
          <a:noFill/>
        </p:spPr>
        <p:txBody>
          <a:bodyPr wrap="square" rtlCol="0">
            <a:spAutoFit/>
          </a:bodyPr>
          <a:lstStyle/>
          <a:p>
            <a:pPr>
              <a:spcAft>
                <a:spcPts val="1200"/>
              </a:spcAft>
            </a:pPr>
            <a:r>
              <a:rPr lang="en-AU" sz="2800" dirty="0">
                <a:latin typeface="Arial" pitchFamily="34" charset="0"/>
                <a:cs typeface="Arial" pitchFamily="34" charset="0"/>
              </a:rPr>
              <a:t>Read Chapter 7.1, page 204-208 and answer </a:t>
            </a:r>
          </a:p>
          <a:p>
            <a:pPr>
              <a:spcAft>
                <a:spcPts val="1200"/>
              </a:spcAft>
            </a:pPr>
            <a:r>
              <a:rPr lang="en-AU" sz="2800" dirty="0">
                <a:latin typeface="Arial" pitchFamily="34" charset="0"/>
                <a:cs typeface="Arial" pitchFamily="34" charset="0"/>
              </a:rPr>
              <a:t>	Q1 &amp; Q2 Set 7.1</a:t>
            </a:r>
          </a:p>
          <a:p>
            <a:pPr>
              <a:spcAft>
                <a:spcPts val="1200"/>
              </a:spcAft>
            </a:pPr>
            <a:r>
              <a:rPr lang="en-AU" sz="2800" dirty="0">
                <a:latin typeface="Arial" pitchFamily="34" charset="0"/>
                <a:cs typeface="Arial" pitchFamily="34" charset="0"/>
              </a:rPr>
              <a:t>     by next lesson.</a:t>
            </a:r>
          </a:p>
        </p:txBody>
      </p:sp>
      <p:sp>
        <p:nvSpPr>
          <p:cNvPr id="7"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207546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9957" y="285750"/>
            <a:ext cx="8229600" cy="1143000"/>
          </a:xfrm>
        </p:spPr>
        <p:txBody>
          <a:bodyPr/>
          <a:lstStyle/>
          <a:p>
            <a:pPr algn="l"/>
            <a:r>
              <a:rPr lang="en-AU" sz="60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1987331" y="1648170"/>
            <a:ext cx="8229600" cy="5400600"/>
          </a:xfrm>
          <a:solidFill>
            <a:schemeClr val="accent1"/>
          </a:solidFill>
        </p:spPr>
        <p:txBody>
          <a:bodyPr/>
          <a:lstStyle/>
          <a:p>
            <a:pPr>
              <a:buNone/>
            </a:pPr>
            <a:r>
              <a:rPr lang="en-AU" sz="2800" dirty="0">
                <a:latin typeface="Arial" pitchFamily="34" charset="0"/>
                <a:cs typeface="Arial" pitchFamily="34" charset="0"/>
              </a:rPr>
              <a:t>Set up the </a:t>
            </a:r>
            <a:r>
              <a:rPr lang="en-AU" sz="2800" b="1" u="sng" dirty="0">
                <a:latin typeface="Arial" pitchFamily="34" charset="0"/>
                <a:cs typeface="Arial" pitchFamily="34" charset="0"/>
              </a:rPr>
              <a:t>first</a:t>
            </a:r>
            <a:r>
              <a:rPr lang="en-AU" sz="28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p>
          <a:p>
            <a:pPr>
              <a:buFont typeface="Arial" pitchFamily="34" charset="0"/>
              <a:buChar char="•"/>
            </a:pPr>
            <a:endParaRPr lang="en-AU" sz="2800" dirty="0"/>
          </a:p>
        </p:txBody>
      </p:sp>
      <p:grpSp>
        <p:nvGrpSpPr>
          <p:cNvPr id="8" name="Group 7"/>
          <p:cNvGrpSpPr/>
          <p:nvPr/>
        </p:nvGrpSpPr>
        <p:grpSpPr>
          <a:xfrm>
            <a:off x="1991544" y="3120672"/>
            <a:ext cx="8280920" cy="6008586"/>
            <a:chOff x="971600" y="2276872"/>
            <a:chExt cx="7046046" cy="5112568"/>
          </a:xfrm>
        </p:grpSpPr>
        <p:grpSp>
          <p:nvGrpSpPr>
            <p:cNvPr id="9" name="Group 8"/>
            <p:cNvGrpSpPr/>
            <p:nvPr/>
          </p:nvGrpSpPr>
          <p:grpSpPr>
            <a:xfrm>
              <a:off x="971600" y="2276872"/>
              <a:ext cx="7046046" cy="5112568"/>
              <a:chOff x="971600" y="2276872"/>
              <a:chExt cx="7046046"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971600" y="2297589"/>
                <a:ext cx="7046046" cy="2359576"/>
                <a:chOff x="971600" y="1361485"/>
                <a:chExt cx="7046046" cy="2359576"/>
              </a:xfrm>
            </p:grpSpPr>
            <p:sp>
              <p:nvSpPr>
                <p:cNvPr id="13" name="TextBox 12"/>
                <p:cNvSpPr txBox="1"/>
                <p:nvPr/>
              </p:nvSpPr>
              <p:spPr>
                <a:xfrm>
                  <a:off x="971600" y="1361485"/>
                  <a:ext cx="5184576" cy="707076"/>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971600" y="2385473"/>
                  <a:ext cx="5155404" cy="1335588"/>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156176" y="1361485"/>
                  <a:ext cx="1861470" cy="2345909"/>
                </a:xfrm>
                <a:prstGeom prst="rect">
                  <a:avLst/>
                </a:prstGeom>
                <a:noFill/>
                <a:ln>
                  <a:noFill/>
                </a:ln>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1991544"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991544" y="3120672"/>
            <a:ext cx="8208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200456"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84757" y="3120674"/>
            <a:ext cx="0" cy="27813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072138" y="5902070"/>
            <a:ext cx="21156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991545" y="4356666"/>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991545" y="5902070"/>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562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045522"/>
            <a:ext cx="9448800" cy="1825096"/>
          </a:xfrm>
        </p:spPr>
        <p:txBody>
          <a:bodyPr>
            <a:normAutofit/>
          </a:bodyPr>
          <a:lstStyle/>
          <a:p>
            <a:r>
              <a:rPr lang="en-AU" sz="6600" dirty="0"/>
              <a:t>Light AS A WAVE</a:t>
            </a:r>
          </a:p>
        </p:txBody>
      </p:sp>
      <p:sp>
        <p:nvSpPr>
          <p:cNvPr id="3" name="Subtitle 2"/>
          <p:cNvSpPr>
            <a:spLocks noGrp="1"/>
          </p:cNvSpPr>
          <p:nvPr>
            <p:ph type="subTitle" idx="1"/>
          </p:nvPr>
        </p:nvSpPr>
        <p:spPr>
          <a:xfrm>
            <a:off x="1371600" y="2874318"/>
            <a:ext cx="9448800" cy="1697680"/>
          </a:xfrm>
        </p:spPr>
        <p:txBody>
          <a:bodyPr>
            <a:normAutofit/>
          </a:bodyPr>
          <a:lstStyle/>
          <a:p>
            <a:r>
              <a:rPr lang="en-AU" sz="3200" dirty="0"/>
              <a:t>Chapter 7.1</a:t>
            </a:r>
          </a:p>
          <a:p>
            <a:r>
              <a:rPr lang="en-AU" sz="3200" dirty="0"/>
              <a:t>Pages 204 – 208</a:t>
            </a:r>
          </a:p>
        </p:txBody>
      </p:sp>
    </p:spTree>
    <p:extLst>
      <p:ext uri="{BB962C8B-B14F-4D97-AF65-F5344CB8AC3E}">
        <p14:creationId xmlns:p14="http://schemas.microsoft.com/office/powerpoint/2010/main" val="344281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3833"/>
            <a:ext cx="12191999" cy="1293028"/>
          </a:xfrm>
        </p:spPr>
        <p:txBody>
          <a:bodyPr>
            <a:noAutofit/>
          </a:bodyPr>
          <a:lstStyle/>
          <a:p>
            <a:pPr algn="ctr"/>
            <a:r>
              <a:rPr lang="en-AU" sz="6000" dirty="0">
                <a:solidFill>
                  <a:schemeClr val="accent6">
                    <a:lumMod val="60000"/>
                    <a:lumOff val="40000"/>
                  </a:schemeClr>
                </a:solidFill>
              </a:rPr>
              <a:t>PRINCIPLES </a:t>
            </a:r>
            <a:br>
              <a:rPr lang="en-AU" sz="6000" dirty="0">
                <a:solidFill>
                  <a:schemeClr val="accent6">
                    <a:lumMod val="60000"/>
                    <a:lumOff val="40000"/>
                  </a:schemeClr>
                </a:solidFill>
              </a:rPr>
            </a:br>
            <a:r>
              <a:rPr lang="en-AU" sz="6000" dirty="0">
                <a:solidFill>
                  <a:schemeClr val="accent6">
                    <a:lumMod val="60000"/>
                    <a:lumOff val="40000"/>
                  </a:schemeClr>
                </a:solidFill>
              </a:rPr>
              <a:t>OF DUALITY</a:t>
            </a:r>
          </a:p>
        </p:txBody>
      </p:sp>
    </p:spTree>
    <p:extLst>
      <p:ext uri="{BB962C8B-B14F-4D97-AF65-F5344CB8AC3E}">
        <p14:creationId xmlns:p14="http://schemas.microsoft.com/office/powerpoint/2010/main" val="4235942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74074"/>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Principles of Duality</a:t>
            </a:r>
          </a:p>
        </p:txBody>
      </p:sp>
      <p:sp>
        <p:nvSpPr>
          <p:cNvPr id="4" name="TextBox 3"/>
          <p:cNvSpPr txBox="1"/>
          <p:nvPr/>
        </p:nvSpPr>
        <p:spPr>
          <a:xfrm>
            <a:off x="535459" y="2061424"/>
            <a:ext cx="11261125" cy="2970685"/>
          </a:xfrm>
          <a:prstGeom prst="rect">
            <a:avLst/>
          </a:prstGeom>
          <a:noFill/>
        </p:spPr>
        <p:txBody>
          <a:bodyPr wrap="square" rtlCol="0">
            <a:spAutoFit/>
          </a:bodyPr>
          <a:lstStyle/>
          <a:p>
            <a:pPr>
              <a:lnSpc>
                <a:spcPct val="150000"/>
              </a:lnSpc>
            </a:pPr>
            <a:r>
              <a:rPr lang="en-AU" sz="3200" dirty="0">
                <a:solidFill>
                  <a:schemeClr val="accent5">
                    <a:lumMod val="40000"/>
                    <a:lumOff val="60000"/>
                  </a:schemeClr>
                </a:solidFill>
                <a:latin typeface="Corbel" panose="020B0503020204020204" pitchFamily="34" charset="0"/>
              </a:rPr>
              <a:t>Light is usually described as being both </a:t>
            </a:r>
          </a:p>
          <a:p>
            <a:pPr marL="898525" indent="-457200">
              <a:lnSpc>
                <a:spcPct val="150000"/>
              </a:lnSpc>
              <a:buFont typeface="Arial" panose="020B0604020202020204" pitchFamily="34" charset="0"/>
              <a:buChar char="•"/>
            </a:pPr>
            <a:r>
              <a:rPr lang="en-AU" sz="3200" b="1" u="sng" dirty="0">
                <a:solidFill>
                  <a:schemeClr val="accent5">
                    <a:lumMod val="40000"/>
                    <a:lumOff val="60000"/>
                  </a:schemeClr>
                </a:solidFill>
                <a:latin typeface="Corbel" panose="020B0503020204020204" pitchFamily="34" charset="0"/>
              </a:rPr>
              <a:t>particle-like</a:t>
            </a:r>
            <a:r>
              <a:rPr lang="en-AU" sz="3200" dirty="0">
                <a:solidFill>
                  <a:schemeClr val="accent5">
                    <a:lumMod val="40000"/>
                    <a:lumOff val="60000"/>
                  </a:schemeClr>
                </a:solidFill>
                <a:latin typeface="Corbel" panose="020B0503020204020204" pitchFamily="34" charset="0"/>
              </a:rPr>
              <a:t> (e.g. photoelectric effect) and </a:t>
            </a:r>
          </a:p>
          <a:p>
            <a:pPr marL="898525" indent="-457200">
              <a:lnSpc>
                <a:spcPct val="150000"/>
              </a:lnSpc>
              <a:buFont typeface="Arial" panose="020B0604020202020204" pitchFamily="34" charset="0"/>
              <a:buChar char="•"/>
            </a:pPr>
            <a:r>
              <a:rPr lang="en-AU" sz="3200" b="1" u="sng" dirty="0">
                <a:solidFill>
                  <a:schemeClr val="accent5">
                    <a:lumMod val="40000"/>
                    <a:lumOff val="60000"/>
                  </a:schemeClr>
                </a:solidFill>
                <a:latin typeface="Corbel" panose="020B0503020204020204" pitchFamily="34" charset="0"/>
              </a:rPr>
              <a:t>wave-like</a:t>
            </a:r>
            <a:r>
              <a:rPr lang="en-AU" sz="3200" dirty="0">
                <a:solidFill>
                  <a:schemeClr val="accent5">
                    <a:lumMod val="40000"/>
                    <a:lumOff val="60000"/>
                  </a:schemeClr>
                </a:solidFill>
                <a:latin typeface="Corbel" panose="020B0503020204020204" pitchFamily="34" charset="0"/>
              </a:rPr>
              <a:t> (e.g. Young’s double slit experiment) </a:t>
            </a:r>
          </a:p>
          <a:p>
            <a:pPr>
              <a:lnSpc>
                <a:spcPct val="150000"/>
              </a:lnSpc>
            </a:pPr>
            <a:r>
              <a:rPr lang="en-AU" sz="3200" dirty="0">
                <a:solidFill>
                  <a:schemeClr val="accent5">
                    <a:lumMod val="40000"/>
                    <a:lumOff val="60000"/>
                  </a:schemeClr>
                </a:solidFill>
                <a:latin typeface="Corbel" panose="020B0503020204020204" pitchFamily="34" charset="0"/>
              </a:rPr>
              <a:t>in its behaviour. </a:t>
            </a:r>
          </a:p>
        </p:txBody>
      </p:sp>
    </p:spTree>
    <p:extLst>
      <p:ext uri="{BB962C8B-B14F-4D97-AF65-F5344CB8AC3E}">
        <p14:creationId xmlns:p14="http://schemas.microsoft.com/office/powerpoint/2010/main" val="3981308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18628"/>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Principles of Duality</a:t>
            </a:r>
          </a:p>
        </p:txBody>
      </p:sp>
      <p:sp>
        <p:nvSpPr>
          <p:cNvPr id="3" name="Content Placeholder 2"/>
          <p:cNvSpPr>
            <a:spLocks noGrp="1"/>
          </p:cNvSpPr>
          <p:nvPr>
            <p:ph idx="1"/>
          </p:nvPr>
        </p:nvSpPr>
        <p:spPr/>
        <p:txBody>
          <a:bodyPr/>
          <a:lstStyle/>
          <a:p>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171010604"/>
              </p:ext>
            </p:extLst>
          </p:nvPr>
        </p:nvGraphicFramePr>
        <p:xfrm>
          <a:off x="255372" y="1428751"/>
          <a:ext cx="11738920" cy="5310482"/>
        </p:xfrm>
        <a:graphic>
          <a:graphicData uri="http://schemas.openxmlformats.org/drawingml/2006/table">
            <a:tbl>
              <a:tblPr>
                <a:tableStyleId>{35758FB7-9AC5-4552-8A53-C91805E547FA}</a:tableStyleId>
              </a:tblPr>
              <a:tblGrid>
                <a:gridCol w="5869460">
                  <a:extLst>
                    <a:ext uri="{9D8B030D-6E8A-4147-A177-3AD203B41FA5}">
                      <a16:colId xmlns:a16="http://schemas.microsoft.com/office/drawing/2014/main" val="20000"/>
                    </a:ext>
                  </a:extLst>
                </a:gridCol>
                <a:gridCol w="5869460">
                  <a:extLst>
                    <a:ext uri="{9D8B030D-6E8A-4147-A177-3AD203B41FA5}">
                      <a16:colId xmlns:a16="http://schemas.microsoft.com/office/drawing/2014/main" val="20001"/>
                    </a:ext>
                  </a:extLst>
                </a:gridCol>
              </a:tblGrid>
              <a:tr h="386629">
                <a:tc>
                  <a:txBody>
                    <a:bodyPr/>
                    <a:lstStyle/>
                    <a:p>
                      <a:pPr algn="l" fontAlgn="b"/>
                      <a:r>
                        <a:rPr lang="en-AU" sz="2400" b="1" u="none" strike="noStrike" baseline="0" dirty="0">
                          <a:solidFill>
                            <a:srgbClr val="002060"/>
                          </a:solidFill>
                        </a:rPr>
                        <a:t>Behaviour of light as particles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3810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b="1" u="none" strike="noStrike" baseline="0" dirty="0">
                          <a:solidFill>
                            <a:srgbClr val="002060"/>
                          </a:solidFill>
                        </a:rPr>
                        <a:t>Behaviour of light as waves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3810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0"/>
                  </a:ext>
                </a:extLst>
              </a:tr>
              <a:tr h="386629">
                <a:tc>
                  <a:txBody>
                    <a:bodyPr/>
                    <a:lstStyle/>
                    <a:p>
                      <a:pPr algn="l" fontAlgn="b"/>
                      <a:r>
                        <a:rPr lang="en-AU" sz="2400" u="none" strike="noStrike" baseline="0" dirty="0">
                          <a:solidFill>
                            <a:srgbClr val="002060"/>
                          </a:solidFill>
                        </a:rPr>
                        <a:t>Linear propagation</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Linear propagation</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1"/>
                  </a:ext>
                </a:extLst>
              </a:tr>
              <a:tr h="767515">
                <a:tc>
                  <a:txBody>
                    <a:bodyPr/>
                    <a:lstStyle/>
                    <a:p>
                      <a:pPr algn="l" fontAlgn="b"/>
                      <a:r>
                        <a:rPr lang="en-AU" sz="2400" u="none" strike="noStrike" baseline="0" dirty="0">
                          <a:solidFill>
                            <a:srgbClr val="002060"/>
                          </a:solidFill>
                        </a:rPr>
                        <a:t>Intensity reduces with the square of the distance from the source</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Intensity reduces with the square of the distance from the source</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386629">
                <a:tc>
                  <a:txBody>
                    <a:bodyPr/>
                    <a:lstStyle/>
                    <a:p>
                      <a:pPr algn="l" fontAlgn="b"/>
                      <a:r>
                        <a:rPr lang="en-AU" sz="2400" u="none" strike="noStrike" baseline="0" dirty="0">
                          <a:solidFill>
                            <a:srgbClr val="002060"/>
                          </a:solidFill>
                        </a:rPr>
                        <a:t>Reflection</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Reflection</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3"/>
                  </a:ext>
                </a:extLst>
              </a:tr>
              <a:tr h="386629">
                <a:tc>
                  <a:txBody>
                    <a:bodyPr/>
                    <a:lstStyle/>
                    <a:p>
                      <a:pPr algn="l" fontAlgn="b"/>
                      <a:r>
                        <a:rPr lang="en-AU" sz="2400" u="none" strike="noStrike" baseline="0" dirty="0">
                          <a:solidFill>
                            <a:srgbClr val="002060"/>
                          </a:solidFill>
                        </a:rPr>
                        <a:t> </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Refraction</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4"/>
                  </a:ext>
                </a:extLst>
              </a:tr>
              <a:tr h="750728">
                <a:tc>
                  <a:txBody>
                    <a:bodyPr/>
                    <a:lstStyle/>
                    <a:p>
                      <a:pPr algn="l" fontAlgn="b"/>
                      <a:r>
                        <a:rPr lang="en-AU" sz="2400" u="none" strike="noStrike" baseline="0" dirty="0">
                          <a:solidFill>
                            <a:srgbClr val="002060"/>
                          </a:solidFill>
                        </a:rPr>
                        <a:t>Modelling of light paths around mirrors and lenses with geometric optics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Modelling of light paths around mirrors and lenses with wave optics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5"/>
                  </a:ext>
                </a:extLst>
              </a:tr>
              <a:tr h="506858">
                <a:tc>
                  <a:txBody>
                    <a:bodyPr/>
                    <a:lstStyle/>
                    <a:p>
                      <a:pPr algn="l" fontAlgn="b"/>
                      <a:r>
                        <a:rPr lang="en-AU" sz="2400" u="none" strike="noStrike" baseline="0" dirty="0">
                          <a:solidFill>
                            <a:srgbClr val="002060"/>
                          </a:solidFill>
                        </a:rPr>
                        <a:t> </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Light beams crossing paths undisturbed (no change to the individual energies)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6"/>
                  </a:ext>
                </a:extLst>
              </a:tr>
              <a:tr h="767515">
                <a:tc>
                  <a:txBody>
                    <a:bodyPr/>
                    <a:lstStyle/>
                    <a:p>
                      <a:pPr algn="l" fontAlgn="b"/>
                      <a:r>
                        <a:rPr lang="en-AU" sz="2400" u="none" strike="noStrike" baseline="0" dirty="0">
                          <a:solidFill>
                            <a:srgbClr val="002060"/>
                          </a:solidFill>
                        </a:rPr>
                        <a:t> </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Partial reflection and transmission of light at a boundary</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7"/>
                  </a:ext>
                </a:extLst>
              </a:tr>
              <a:tr h="189087">
                <a:tc>
                  <a:txBody>
                    <a:bodyPr/>
                    <a:lstStyle/>
                    <a:p>
                      <a:pPr algn="l" fontAlgn="b"/>
                      <a:r>
                        <a:rPr lang="en-AU" sz="2400" u="none" strike="noStrike" dirty="0">
                          <a:solidFill>
                            <a:srgbClr val="002060"/>
                          </a:solidFill>
                        </a:rPr>
                        <a:t> </a:t>
                      </a:r>
                      <a:endParaRPr lang="en-AU" sz="2400" b="1" i="0" u="none" strike="noStrike"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dirty="0">
                          <a:solidFill>
                            <a:srgbClr val="002060"/>
                          </a:solidFill>
                        </a:rPr>
                        <a:t>Diffraction</a:t>
                      </a:r>
                      <a:endParaRPr lang="en-AU" sz="2400" b="1" i="0" u="none" strike="noStrike"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8"/>
                  </a:ext>
                </a:extLst>
              </a:tr>
              <a:tr h="18908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AU" sz="2400" u="none" strike="noStrike" dirty="0">
                          <a:solidFill>
                            <a:srgbClr val="002060"/>
                          </a:solidFill>
                        </a:rPr>
                        <a:t>Photoelectric effect</a:t>
                      </a:r>
                      <a:endParaRPr lang="en-AU" sz="2400" b="1" i="0" u="none" strike="noStrike"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endParaRPr lang="en-AU" sz="2400" b="1" i="0" u="none" strike="noStrike"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8396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579571" y="532885"/>
            <a:ext cx="9612429" cy="1143000"/>
          </a:xfrm>
        </p:spPr>
        <p:txBody>
          <a:bodyPr>
            <a:normAutofit fontScale="90000"/>
          </a:bodyPr>
          <a:lstStyle/>
          <a:p>
            <a:r>
              <a:rPr lang="en-AU" sz="4800" b="1" dirty="0">
                <a:solidFill>
                  <a:schemeClr val="accent6">
                    <a:lumMod val="60000"/>
                    <a:lumOff val="40000"/>
                  </a:schemeClr>
                </a:solidFill>
                <a:latin typeface="Corbel" panose="020B0503020204020204" pitchFamily="34" charset="0"/>
              </a:rPr>
              <a:t>Principles of Duality</a:t>
            </a:r>
            <a:br>
              <a:rPr lang="en-AU" sz="4800" b="1" dirty="0">
                <a:solidFill>
                  <a:schemeClr val="accent6">
                    <a:lumMod val="60000"/>
                    <a:lumOff val="40000"/>
                  </a:schemeClr>
                </a:solidFill>
                <a:latin typeface="Corbel" panose="020B0503020204020204" pitchFamily="34" charset="0"/>
              </a:rPr>
            </a:br>
            <a:r>
              <a:rPr lang="en-AU" sz="4800" b="1" dirty="0">
                <a:solidFill>
                  <a:schemeClr val="accent6">
                    <a:lumMod val="60000"/>
                    <a:lumOff val="40000"/>
                  </a:schemeClr>
                </a:solidFill>
                <a:latin typeface="Corbel" panose="020B0503020204020204" pitchFamily="34" charset="0"/>
              </a:rPr>
              <a:t>- RAY MODEL</a:t>
            </a:r>
            <a:endParaRPr lang="en-AU" sz="4800" b="1" dirty="0">
              <a:solidFill>
                <a:schemeClr val="bg1"/>
              </a:solidFill>
            </a:endParaRPr>
          </a:p>
        </p:txBody>
      </p:sp>
      <p:pic>
        <p:nvPicPr>
          <p:cNvPr id="1026" name="Picture 2" descr="http://www.matrix44.net/cms/wp-content/uploads/2011/03/ads_diffuse_light_ray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459016"/>
            <a:ext cx="612068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gstatic.com/images?q=tbn:ANd9GcQYVmewaLGhZYrIicJRHZtNq8lCErXUEnOT9xYJA_l3g7qYaAK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45" y="1675885"/>
            <a:ext cx="5040556" cy="1944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79642" y="2459016"/>
            <a:ext cx="3484685" cy="2554545"/>
          </a:xfrm>
          <a:prstGeom prst="rect">
            <a:avLst/>
          </a:prstGeom>
          <a:noFill/>
        </p:spPr>
        <p:txBody>
          <a:bodyPr wrap="square" rtlCol="0">
            <a:spAutoFit/>
          </a:bodyPr>
          <a:lstStyle/>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Straight line.</a:t>
            </a:r>
          </a:p>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Changes directions when interacting with materials.</a:t>
            </a:r>
          </a:p>
        </p:txBody>
      </p:sp>
    </p:spTree>
    <p:extLst>
      <p:ext uri="{BB962C8B-B14F-4D97-AF65-F5344CB8AC3E}">
        <p14:creationId xmlns:p14="http://schemas.microsoft.com/office/powerpoint/2010/main" val="3023150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64883"/>
            <a:ext cx="8229600" cy="1143000"/>
          </a:xfrm>
        </p:spPr>
        <p:txBody>
          <a:bodyPr>
            <a:noAutofit/>
          </a:bodyPr>
          <a:lstStyle/>
          <a:p>
            <a:r>
              <a:rPr lang="en-AU" sz="4800" b="1" dirty="0">
                <a:solidFill>
                  <a:schemeClr val="accent6">
                    <a:lumMod val="60000"/>
                    <a:lumOff val="40000"/>
                  </a:schemeClr>
                </a:solidFill>
                <a:latin typeface="Corbel" panose="020B0503020204020204" pitchFamily="34" charset="0"/>
              </a:rPr>
              <a:t>Principles of Duality</a:t>
            </a:r>
            <a:br>
              <a:rPr lang="en-AU" sz="4800" b="1" dirty="0">
                <a:solidFill>
                  <a:schemeClr val="accent6">
                    <a:lumMod val="60000"/>
                    <a:lumOff val="40000"/>
                  </a:schemeClr>
                </a:solidFill>
                <a:latin typeface="Corbel" panose="020B0503020204020204" pitchFamily="34" charset="0"/>
              </a:rPr>
            </a:br>
            <a:r>
              <a:rPr lang="en-AU" sz="4800" b="1" dirty="0">
                <a:solidFill>
                  <a:schemeClr val="accent6">
                    <a:lumMod val="60000"/>
                    <a:lumOff val="40000"/>
                  </a:schemeClr>
                </a:solidFill>
                <a:latin typeface="Corbel" panose="020B0503020204020204" pitchFamily="34" charset="0"/>
              </a:rPr>
              <a:t>- Wave Model</a:t>
            </a:r>
          </a:p>
        </p:txBody>
      </p:sp>
      <p:sp>
        <p:nvSpPr>
          <p:cNvPr id="5" name="TextBox 4"/>
          <p:cNvSpPr txBox="1"/>
          <p:nvPr/>
        </p:nvSpPr>
        <p:spPr>
          <a:xfrm>
            <a:off x="2091170" y="1914529"/>
            <a:ext cx="9074135" cy="1077218"/>
          </a:xfrm>
          <a:prstGeom prst="rect">
            <a:avLst/>
          </a:prstGeom>
          <a:noFill/>
        </p:spPr>
        <p:txBody>
          <a:bodyPr wrap="square" rtlCol="0">
            <a:spAutoFit/>
          </a:bodyPr>
          <a:lstStyle/>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Interference and Diffraction.</a:t>
            </a:r>
          </a:p>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Electromagnetic wave in a vacuum or a medium.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178" y="3198394"/>
            <a:ext cx="3663718" cy="36637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913" y="3182814"/>
            <a:ext cx="5861392" cy="3675187"/>
          </a:xfrm>
          <a:prstGeom prst="rect">
            <a:avLst/>
          </a:prstGeom>
        </p:spPr>
      </p:pic>
    </p:spTree>
    <p:extLst>
      <p:ext uri="{BB962C8B-B14F-4D97-AF65-F5344CB8AC3E}">
        <p14:creationId xmlns:p14="http://schemas.microsoft.com/office/powerpoint/2010/main" val="2269285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045522"/>
            <a:ext cx="9448800" cy="1825096"/>
          </a:xfrm>
        </p:spPr>
        <p:txBody>
          <a:bodyPr>
            <a:normAutofit/>
          </a:bodyPr>
          <a:lstStyle/>
          <a:p>
            <a:r>
              <a:rPr lang="en-AU" sz="6600" dirty="0"/>
              <a:t>Light Waves</a:t>
            </a:r>
          </a:p>
        </p:txBody>
      </p:sp>
      <p:sp>
        <p:nvSpPr>
          <p:cNvPr id="3" name="Subtitle 2"/>
          <p:cNvSpPr>
            <a:spLocks noGrp="1"/>
          </p:cNvSpPr>
          <p:nvPr>
            <p:ph type="subTitle" idx="1"/>
          </p:nvPr>
        </p:nvSpPr>
        <p:spPr>
          <a:xfrm>
            <a:off x="1371600" y="2874318"/>
            <a:ext cx="9448800" cy="1697680"/>
          </a:xfrm>
        </p:spPr>
        <p:txBody>
          <a:bodyPr>
            <a:normAutofit/>
          </a:bodyPr>
          <a:lstStyle/>
          <a:p>
            <a:r>
              <a:rPr lang="en-AU" sz="3200" dirty="0"/>
              <a:t>Unit 1&amp;2 </a:t>
            </a:r>
          </a:p>
          <a:p>
            <a:r>
              <a:rPr lang="en-AU" sz="3200" dirty="0"/>
              <a:t>Chapter 11.1 – 11.6</a:t>
            </a:r>
          </a:p>
          <a:p>
            <a:r>
              <a:rPr lang="en-AU" sz="3200" dirty="0"/>
              <a:t>Pages 358 - 398</a:t>
            </a:r>
          </a:p>
        </p:txBody>
      </p:sp>
    </p:spTree>
    <p:extLst>
      <p:ext uri="{BB962C8B-B14F-4D97-AF65-F5344CB8AC3E}">
        <p14:creationId xmlns:p14="http://schemas.microsoft.com/office/powerpoint/2010/main" val="1040586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404712" y="545633"/>
            <a:ext cx="9787288" cy="1143000"/>
          </a:xfrm>
        </p:spPr>
        <p:txBody>
          <a:bodyPr>
            <a:noAutofit/>
          </a:bodyPr>
          <a:lstStyle/>
          <a:p>
            <a:r>
              <a:rPr lang="en-AU" sz="4800" b="1" dirty="0">
                <a:solidFill>
                  <a:schemeClr val="accent6">
                    <a:lumMod val="60000"/>
                    <a:lumOff val="40000"/>
                  </a:schemeClr>
                </a:solidFill>
                <a:latin typeface="Corbel" panose="020B0503020204020204" pitchFamily="34" charset="0"/>
              </a:rPr>
              <a:t>Principles of Duality</a:t>
            </a:r>
            <a:br>
              <a:rPr lang="en-AU" sz="4800" b="1" dirty="0">
                <a:solidFill>
                  <a:schemeClr val="accent6">
                    <a:lumMod val="60000"/>
                    <a:lumOff val="40000"/>
                  </a:schemeClr>
                </a:solidFill>
                <a:latin typeface="Corbel" panose="020B0503020204020204" pitchFamily="34" charset="0"/>
              </a:rPr>
            </a:br>
            <a:r>
              <a:rPr lang="en-AU" sz="4800" b="1" dirty="0">
                <a:solidFill>
                  <a:schemeClr val="accent6">
                    <a:lumMod val="60000"/>
                    <a:lumOff val="40000"/>
                  </a:schemeClr>
                </a:solidFill>
                <a:latin typeface="Corbel" panose="020B0503020204020204" pitchFamily="34" charset="0"/>
              </a:rPr>
              <a:t>- Photon Model</a:t>
            </a:r>
          </a:p>
        </p:txBody>
      </p:sp>
      <p:sp>
        <p:nvSpPr>
          <p:cNvPr id="5" name="TextBox 4"/>
          <p:cNvSpPr txBox="1"/>
          <p:nvPr/>
        </p:nvSpPr>
        <p:spPr>
          <a:xfrm>
            <a:off x="0" y="2201279"/>
            <a:ext cx="12191999" cy="584775"/>
          </a:xfrm>
          <a:prstGeom prst="rect">
            <a:avLst/>
          </a:prstGeom>
          <a:noFill/>
        </p:spPr>
        <p:txBody>
          <a:bodyPr wrap="square" rtlCol="0">
            <a:spAutoFit/>
          </a:bodyPr>
          <a:lstStyle/>
          <a:p>
            <a:pPr marL="355600" indent="-355600">
              <a:buFont typeface="Arial" pitchFamily="34" charset="0"/>
              <a:buChar char="•"/>
            </a:pPr>
            <a:r>
              <a:rPr lang="en-AU" sz="3200" dirty="0">
                <a:solidFill>
                  <a:schemeClr val="accent5">
                    <a:lumMod val="40000"/>
                    <a:lumOff val="60000"/>
                  </a:schemeClr>
                </a:solidFill>
                <a:latin typeface="Corbel" panose="020B0503020204020204" pitchFamily="34" charset="0"/>
              </a:rPr>
              <a:t>Photons act as packets of particles that allows interaction with atoms.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36" y="3085840"/>
            <a:ext cx="12367736" cy="3772159"/>
          </a:xfrm>
          <a:prstGeom prst="rect">
            <a:avLst/>
          </a:prstGeom>
        </p:spPr>
      </p:pic>
    </p:spTree>
    <p:extLst>
      <p:ext uri="{BB962C8B-B14F-4D97-AF65-F5344CB8AC3E}">
        <p14:creationId xmlns:p14="http://schemas.microsoft.com/office/powerpoint/2010/main" val="3621205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3833"/>
            <a:ext cx="12191999" cy="1293028"/>
          </a:xfrm>
        </p:spPr>
        <p:txBody>
          <a:bodyPr>
            <a:noAutofit/>
          </a:bodyPr>
          <a:lstStyle/>
          <a:p>
            <a:pPr algn="ctr"/>
            <a:r>
              <a:rPr lang="en-AU" sz="6000" dirty="0">
                <a:solidFill>
                  <a:schemeClr val="accent6">
                    <a:lumMod val="60000"/>
                    <a:lumOff val="40000"/>
                  </a:schemeClr>
                </a:solidFill>
              </a:rPr>
              <a:t>LIGHT AS </a:t>
            </a:r>
            <a:br>
              <a:rPr lang="en-AU" sz="6000" dirty="0">
                <a:solidFill>
                  <a:schemeClr val="accent6">
                    <a:lumMod val="60000"/>
                    <a:lumOff val="40000"/>
                  </a:schemeClr>
                </a:solidFill>
              </a:rPr>
            </a:br>
            <a:r>
              <a:rPr lang="en-AU" sz="6000" dirty="0">
                <a:solidFill>
                  <a:schemeClr val="accent6">
                    <a:lumMod val="60000"/>
                    <a:lumOff val="40000"/>
                  </a:schemeClr>
                </a:solidFill>
              </a:rPr>
              <a:t>A WAVE</a:t>
            </a:r>
          </a:p>
        </p:txBody>
      </p:sp>
    </p:spTree>
    <p:extLst>
      <p:ext uri="{BB962C8B-B14F-4D97-AF65-F5344CB8AC3E}">
        <p14:creationId xmlns:p14="http://schemas.microsoft.com/office/powerpoint/2010/main" val="128988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7648572" y="516757"/>
            <a:ext cx="4543428" cy="1143000"/>
          </a:xfrm>
        </p:spPr>
        <p:txBody>
          <a:bodyPr>
            <a:normAutofit fontScale="90000"/>
          </a:bodyPr>
          <a:lstStyle/>
          <a:p>
            <a:r>
              <a:rPr lang="en-AU" sz="4800" b="1" dirty="0">
                <a:solidFill>
                  <a:schemeClr val="accent6">
                    <a:lumMod val="60000"/>
                    <a:lumOff val="40000"/>
                  </a:schemeClr>
                </a:solidFill>
                <a:latin typeface="Corbel" panose="020B0503020204020204" pitchFamily="34" charset="0"/>
              </a:rPr>
              <a:t>LIGHT AS A Wave</a:t>
            </a:r>
          </a:p>
        </p:txBody>
      </p:sp>
      <p:sp>
        <p:nvSpPr>
          <p:cNvPr id="3" name="Espace réservé du contenu 2"/>
          <p:cNvSpPr>
            <a:spLocks noGrp="1"/>
          </p:cNvSpPr>
          <p:nvPr>
            <p:ph idx="1"/>
          </p:nvPr>
        </p:nvSpPr>
        <p:spPr>
          <a:xfrm>
            <a:off x="6167437" y="1857364"/>
            <a:ext cx="5806389" cy="4786346"/>
          </a:xfrm>
        </p:spPr>
        <p:txBody>
          <a:bodyPr rtlCol="0">
            <a:noAutofit/>
          </a:bodyPr>
          <a:lstStyle/>
          <a:p>
            <a:pPr marL="0" indent="0">
              <a:buNone/>
            </a:pPr>
            <a:r>
              <a:rPr lang="en-AU" sz="3200" dirty="0">
                <a:solidFill>
                  <a:schemeClr val="accent5">
                    <a:lumMod val="40000"/>
                    <a:lumOff val="60000"/>
                  </a:schemeClr>
                </a:solidFill>
                <a:latin typeface="Corbel" panose="020B0503020204020204" pitchFamily="34" charset="0"/>
              </a:rPr>
              <a:t>The interference pattern produced on the viewing screen had strong similarities to that which occurs where water or sound waves are treated in the same manner.</a:t>
            </a:r>
          </a:p>
          <a:p>
            <a:pPr marL="0" indent="0">
              <a:buNone/>
            </a:pPr>
            <a:endParaRPr lang="en-AU" sz="32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This can only be explained through the behaviour of transverse waves.</a:t>
            </a:r>
          </a:p>
          <a:p>
            <a:endParaRPr lang="en-AU" sz="3200" dirty="0">
              <a:solidFill>
                <a:schemeClr val="accent5">
                  <a:lumMod val="40000"/>
                  <a:lumOff val="60000"/>
                </a:schemeClr>
              </a:solidFill>
              <a:latin typeface="Corbel" panose="020B0503020204020204" pitchFamily="34" charset="0"/>
            </a:endParaRPr>
          </a:p>
        </p:txBody>
      </p:sp>
      <p:pic>
        <p:nvPicPr>
          <p:cNvPr id="4" name="Picture 3"/>
          <p:cNvPicPr/>
          <p:nvPr/>
        </p:nvPicPr>
        <p:blipFill>
          <a:blip r:embed="rId2"/>
          <a:srcRect/>
          <a:stretch>
            <a:fillRect/>
          </a:stretch>
        </p:blipFill>
        <p:spPr bwMode="auto">
          <a:xfrm>
            <a:off x="500514" y="-251337"/>
            <a:ext cx="4726004" cy="7929618"/>
          </a:xfrm>
          <a:prstGeom prst="rect">
            <a:avLst/>
          </a:prstGeom>
          <a:noFill/>
          <a:ln w="9525">
            <a:noFill/>
            <a:miter lim="800000"/>
            <a:headEnd/>
            <a:tailEnd/>
          </a:ln>
        </p:spPr>
      </p:pic>
    </p:spTree>
    <p:extLst>
      <p:ext uri="{BB962C8B-B14F-4D97-AF65-F5344CB8AC3E}">
        <p14:creationId xmlns:p14="http://schemas.microsoft.com/office/powerpoint/2010/main" val="1000006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16756"/>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LIGHT AS A Wave</a:t>
            </a:r>
            <a:endParaRPr lang="en-AU" sz="4800" b="1" dirty="0">
              <a:solidFill>
                <a:schemeClr val="bg1"/>
              </a:solidFill>
            </a:endParaRPr>
          </a:p>
        </p:txBody>
      </p:sp>
      <p:sp>
        <p:nvSpPr>
          <p:cNvPr id="4" name="TextBox 3"/>
          <p:cNvSpPr txBox="1"/>
          <p:nvPr/>
        </p:nvSpPr>
        <p:spPr>
          <a:xfrm>
            <a:off x="391015" y="1659756"/>
            <a:ext cx="4267612" cy="3539430"/>
          </a:xfrm>
          <a:prstGeom prst="rect">
            <a:avLst/>
          </a:prstGeom>
          <a:noFill/>
        </p:spPr>
        <p:txBody>
          <a:bodyPr wrap="square" rtlCol="0">
            <a:spAutoFit/>
          </a:bodyPr>
          <a:lstStyle/>
          <a:p>
            <a:r>
              <a:rPr lang="en-AU" sz="3200" dirty="0">
                <a:solidFill>
                  <a:schemeClr val="accent5">
                    <a:lumMod val="40000"/>
                    <a:lumOff val="60000"/>
                  </a:schemeClr>
                </a:solidFill>
                <a:latin typeface="Corbel" panose="020B0503020204020204" pitchFamily="34" charset="0"/>
              </a:rPr>
              <a:t>The diffraction pattern, produced nodal (dark patches), like </a:t>
            </a:r>
            <a:r>
              <a:rPr lang="en-AU" sz="3200" b="1" dirty="0">
                <a:solidFill>
                  <a:schemeClr val="accent5">
                    <a:lumMod val="40000"/>
                    <a:lumOff val="60000"/>
                  </a:schemeClr>
                </a:solidFill>
                <a:latin typeface="Corbel" panose="020B0503020204020204" pitchFamily="34" charset="0"/>
              </a:rPr>
              <a:t>D</a:t>
            </a:r>
            <a:r>
              <a:rPr lang="en-AU" sz="3200" dirty="0">
                <a:solidFill>
                  <a:schemeClr val="accent5">
                    <a:lumMod val="40000"/>
                    <a:lumOff val="60000"/>
                  </a:schemeClr>
                </a:solidFill>
                <a:latin typeface="Corbel" panose="020B0503020204020204" pitchFamily="34" charset="0"/>
              </a:rPr>
              <a:t> and </a:t>
            </a:r>
            <a:r>
              <a:rPr lang="en-AU" sz="3200" b="1" dirty="0">
                <a:solidFill>
                  <a:schemeClr val="accent5">
                    <a:lumMod val="40000"/>
                    <a:lumOff val="60000"/>
                  </a:schemeClr>
                </a:solidFill>
                <a:latin typeface="Corbel" panose="020B0503020204020204" pitchFamily="34" charset="0"/>
              </a:rPr>
              <a:t>F</a:t>
            </a:r>
            <a:r>
              <a:rPr lang="en-AU" sz="3200" dirty="0">
                <a:solidFill>
                  <a:schemeClr val="accent5">
                    <a:lumMod val="40000"/>
                    <a:lumOff val="60000"/>
                  </a:schemeClr>
                </a:solidFill>
                <a:latin typeface="Corbel" panose="020B0503020204020204" pitchFamily="34" charset="0"/>
              </a:rPr>
              <a:t>. Also there are anti-nodal (bright patches), like </a:t>
            </a:r>
            <a:r>
              <a:rPr lang="en-AU" sz="3200" b="1" dirty="0">
                <a:solidFill>
                  <a:schemeClr val="accent5">
                    <a:lumMod val="40000"/>
                    <a:lumOff val="60000"/>
                  </a:schemeClr>
                </a:solidFill>
                <a:latin typeface="Corbel" panose="020B0503020204020204" pitchFamily="34" charset="0"/>
              </a:rPr>
              <a:t>C, E </a:t>
            </a:r>
            <a:r>
              <a:rPr lang="en-AU" sz="3200" dirty="0">
                <a:solidFill>
                  <a:schemeClr val="accent5">
                    <a:lumMod val="40000"/>
                    <a:lumOff val="60000"/>
                  </a:schemeClr>
                </a:solidFill>
                <a:latin typeface="Corbel" panose="020B0503020204020204" pitchFamily="34" charset="0"/>
              </a:rPr>
              <a:t>and </a:t>
            </a:r>
            <a:r>
              <a:rPr lang="en-AU" sz="3200" b="1" dirty="0">
                <a:solidFill>
                  <a:schemeClr val="accent5">
                    <a:lumMod val="40000"/>
                    <a:lumOff val="60000"/>
                  </a:schemeClr>
                </a:solidFill>
                <a:latin typeface="Corbel" panose="020B0503020204020204" pitchFamily="34" charset="0"/>
              </a:rPr>
              <a:t>G</a:t>
            </a:r>
            <a:r>
              <a:rPr lang="en-AU" sz="3200" dirty="0">
                <a:solidFill>
                  <a:schemeClr val="accent5">
                    <a:lumMod val="40000"/>
                    <a:lumOff val="60000"/>
                  </a:schemeClr>
                </a:solidFill>
                <a:latin typeface="Corbel" panose="020B0503020204020204" pitchFamily="34" charset="0"/>
              </a:rPr>
              <a:t> where the light waves interact.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4" y="1584008"/>
            <a:ext cx="5804218" cy="5013344"/>
          </a:xfrm>
          <a:prstGeom prst="rect">
            <a:avLst/>
          </a:prstGeom>
          <a:noFill/>
        </p:spPr>
      </p:pic>
    </p:spTree>
    <p:extLst>
      <p:ext uri="{BB962C8B-B14F-4D97-AF65-F5344CB8AC3E}">
        <p14:creationId xmlns:p14="http://schemas.microsoft.com/office/powerpoint/2010/main" val="4190410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94744"/>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Single Wave Intensity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494" y="1618341"/>
            <a:ext cx="6534086" cy="489748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634" y="4067085"/>
            <a:ext cx="3984859" cy="33180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56" y="1397434"/>
            <a:ext cx="5082860" cy="2669651"/>
          </a:xfrm>
          <a:prstGeom prst="rect">
            <a:avLst/>
          </a:prstGeom>
          <a:solidFill>
            <a:schemeClr val="tx1"/>
          </a:solidFill>
        </p:spPr>
      </p:pic>
      <p:sp>
        <p:nvSpPr>
          <p:cNvPr id="4" name="TextBox 3"/>
          <p:cNvSpPr txBox="1"/>
          <p:nvPr/>
        </p:nvSpPr>
        <p:spPr>
          <a:xfrm>
            <a:off x="345118" y="4580544"/>
            <a:ext cx="4780397" cy="1569660"/>
          </a:xfrm>
          <a:prstGeom prst="rect">
            <a:avLst/>
          </a:prstGeom>
          <a:noFill/>
        </p:spPr>
        <p:txBody>
          <a:bodyPr wrap="square" rtlCol="0">
            <a:spAutoFit/>
          </a:bodyPr>
          <a:lstStyle/>
          <a:p>
            <a:r>
              <a:rPr lang="en-AU" sz="3200" dirty="0">
                <a:solidFill>
                  <a:schemeClr val="accent5">
                    <a:lumMod val="40000"/>
                    <a:lumOff val="60000"/>
                  </a:schemeClr>
                </a:solidFill>
                <a:latin typeface="Corbel" panose="020B0503020204020204" pitchFamily="34" charset="0"/>
              </a:rPr>
              <a:t>The diffraction pattern, above, is taken with a laser and a narrow single slit. </a:t>
            </a:r>
          </a:p>
        </p:txBody>
      </p:sp>
    </p:spTree>
    <p:extLst>
      <p:ext uri="{BB962C8B-B14F-4D97-AF65-F5344CB8AC3E}">
        <p14:creationId xmlns:p14="http://schemas.microsoft.com/office/powerpoint/2010/main" val="1045890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312" y="2204864"/>
            <a:ext cx="599402" cy="3168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98" name="Titre 1"/>
          <p:cNvSpPr>
            <a:spLocks noGrp="1"/>
          </p:cNvSpPr>
          <p:nvPr>
            <p:ph type="title"/>
          </p:nvPr>
        </p:nvSpPr>
        <p:spPr>
          <a:xfrm>
            <a:off x="721895" y="526368"/>
            <a:ext cx="11470105" cy="1143000"/>
          </a:xfrm>
        </p:spPr>
        <p:txBody>
          <a:bodyPr>
            <a:normAutofit/>
          </a:bodyPr>
          <a:lstStyle/>
          <a:p>
            <a:r>
              <a:rPr lang="en-AU" sz="4800" b="1" dirty="0">
                <a:solidFill>
                  <a:schemeClr val="accent6">
                    <a:lumMod val="60000"/>
                    <a:lumOff val="40000"/>
                  </a:schemeClr>
                </a:solidFill>
                <a:latin typeface="Corbel" panose="020B0503020204020204" pitchFamily="34" charset="0"/>
              </a:rPr>
              <a:t>Single Wave Intensity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513" y="1628801"/>
            <a:ext cx="7200800" cy="5027585"/>
          </a:xfrm>
          <a:prstGeom prst="rect">
            <a:avLst/>
          </a:prstGeom>
        </p:spPr>
      </p:pic>
      <p:sp>
        <p:nvSpPr>
          <p:cNvPr id="3" name="Rectangle 2"/>
          <p:cNvSpPr/>
          <p:nvPr/>
        </p:nvSpPr>
        <p:spPr>
          <a:xfrm>
            <a:off x="9048756" y="3501008"/>
            <a:ext cx="576064" cy="641584"/>
          </a:xfrm>
          <a:prstGeom prst="rect">
            <a:avLst/>
          </a:prstGeom>
          <a:solidFill>
            <a:srgbClr val="43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9039314" y="2996952"/>
            <a:ext cx="585507" cy="360040"/>
          </a:xfrm>
          <a:prstGeom prst="rect">
            <a:avLst/>
          </a:prstGeom>
          <a:solidFill>
            <a:srgbClr val="32F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9039313" y="4293096"/>
            <a:ext cx="585507" cy="360040"/>
          </a:xfrm>
          <a:prstGeom prst="rect">
            <a:avLst/>
          </a:prstGeom>
          <a:solidFill>
            <a:srgbClr val="32F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9048756" y="2636912"/>
            <a:ext cx="576064"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9062650" y="4797152"/>
            <a:ext cx="576064"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10998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524000" y="536007"/>
            <a:ext cx="10668000" cy="1143000"/>
          </a:xfrm>
        </p:spPr>
        <p:txBody>
          <a:bodyPr>
            <a:noAutofit/>
          </a:bodyPr>
          <a:lstStyle/>
          <a:p>
            <a:r>
              <a:rPr lang="en-AU" sz="4800" b="1" dirty="0">
                <a:solidFill>
                  <a:schemeClr val="accent6">
                    <a:lumMod val="60000"/>
                    <a:lumOff val="40000"/>
                  </a:schemeClr>
                </a:solidFill>
                <a:latin typeface="Corbel" panose="020B0503020204020204" pitchFamily="34" charset="0"/>
              </a:rPr>
              <a:t>Young's Double Slit Experiment</a:t>
            </a:r>
          </a:p>
        </p:txBody>
      </p:sp>
      <p:sp>
        <p:nvSpPr>
          <p:cNvPr id="5" name="Rectangle 4"/>
          <p:cNvSpPr/>
          <p:nvPr/>
        </p:nvSpPr>
        <p:spPr>
          <a:xfrm>
            <a:off x="448259" y="1455909"/>
            <a:ext cx="11463688" cy="584775"/>
          </a:xfrm>
          <a:prstGeom prst="rect">
            <a:avLst/>
          </a:prstGeom>
        </p:spPr>
        <p:txBody>
          <a:bodyPr wrap="square">
            <a:spAutoFit/>
          </a:bodyPr>
          <a:lstStyle/>
          <a:p>
            <a:r>
              <a:rPr lang="en-AU" sz="3200" dirty="0">
                <a:solidFill>
                  <a:schemeClr val="accent5">
                    <a:lumMod val="40000"/>
                    <a:lumOff val="60000"/>
                  </a:schemeClr>
                </a:solidFill>
                <a:latin typeface="Corbel" panose="020B0503020204020204" pitchFamily="34" charset="0"/>
              </a:rPr>
              <a:t>Monochromatic light is light consisting of only one wavelength.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044447"/>
            <a:ext cx="9216771" cy="4813553"/>
          </a:xfrm>
          <a:prstGeom prst="rect">
            <a:avLst/>
          </a:prstGeom>
        </p:spPr>
      </p:pic>
    </p:spTree>
    <p:extLst>
      <p:ext uri="{BB962C8B-B14F-4D97-AF65-F5344CB8AC3E}">
        <p14:creationId xmlns:p14="http://schemas.microsoft.com/office/powerpoint/2010/main" val="359543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4523656" y="521805"/>
            <a:ext cx="7668344" cy="1143000"/>
          </a:xfrm>
        </p:spPr>
        <p:txBody>
          <a:bodyPr>
            <a:normAutofit/>
          </a:bodyPr>
          <a:lstStyle/>
          <a:p>
            <a:r>
              <a:rPr lang="en-AU" sz="4800" b="1" dirty="0">
                <a:solidFill>
                  <a:schemeClr val="accent6">
                    <a:lumMod val="60000"/>
                    <a:lumOff val="40000"/>
                  </a:schemeClr>
                </a:solidFill>
                <a:latin typeface="Corbel" panose="020B0503020204020204" pitchFamily="34" charset="0"/>
              </a:rPr>
              <a:t>Interference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063" y="1913477"/>
            <a:ext cx="8235409" cy="4825435"/>
          </a:xfrm>
          <a:prstGeom prst="rect">
            <a:avLst/>
          </a:prstGeom>
          <a:solidFill>
            <a:schemeClr val="tx1"/>
          </a:solidFill>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3523571" cy="35709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36219"/>
            <a:ext cx="3524708" cy="3447072"/>
          </a:xfrm>
          <a:prstGeom prst="rect">
            <a:avLst/>
          </a:prstGeom>
        </p:spPr>
      </p:pic>
      <p:sp>
        <p:nvSpPr>
          <p:cNvPr id="9" name="TextBox 8"/>
          <p:cNvSpPr txBox="1"/>
          <p:nvPr/>
        </p:nvSpPr>
        <p:spPr>
          <a:xfrm>
            <a:off x="570889" y="2137051"/>
            <a:ext cx="2548421" cy="1077218"/>
          </a:xfrm>
          <a:prstGeom prst="rect">
            <a:avLst/>
          </a:prstGeom>
          <a:noFill/>
        </p:spPr>
        <p:txBody>
          <a:bodyPr wrap="square" rtlCol="0">
            <a:spAutoFit/>
          </a:bodyPr>
          <a:lstStyle/>
          <a:p>
            <a:r>
              <a:rPr lang="en-AU" sz="3200" b="1" dirty="0">
                <a:solidFill>
                  <a:schemeClr val="accent1">
                    <a:lumMod val="75000"/>
                  </a:schemeClr>
                </a:solidFill>
                <a:latin typeface="Corbel" panose="020B0503020204020204" pitchFamily="34" charset="0"/>
              </a:rPr>
              <a:t>Constructive Interference</a:t>
            </a:r>
          </a:p>
        </p:txBody>
      </p:sp>
      <p:sp>
        <p:nvSpPr>
          <p:cNvPr id="11" name="TextBox 10"/>
          <p:cNvSpPr txBox="1"/>
          <p:nvPr/>
        </p:nvSpPr>
        <p:spPr>
          <a:xfrm>
            <a:off x="569752" y="5550291"/>
            <a:ext cx="2549558" cy="1077218"/>
          </a:xfrm>
          <a:prstGeom prst="rect">
            <a:avLst/>
          </a:prstGeom>
          <a:noFill/>
        </p:spPr>
        <p:txBody>
          <a:bodyPr wrap="square" rtlCol="0">
            <a:spAutoFit/>
          </a:bodyPr>
          <a:lstStyle/>
          <a:p>
            <a:r>
              <a:rPr lang="en-AU" sz="3200" b="1" dirty="0">
                <a:solidFill>
                  <a:schemeClr val="accent1">
                    <a:lumMod val="75000"/>
                  </a:schemeClr>
                </a:solidFill>
                <a:latin typeface="Corbel" panose="020B0503020204020204" pitchFamily="34" charset="0"/>
              </a:rPr>
              <a:t>Destructive Interference</a:t>
            </a:r>
          </a:p>
        </p:txBody>
      </p:sp>
    </p:spTree>
    <p:extLst>
      <p:ext uri="{BB962C8B-B14F-4D97-AF65-F5344CB8AC3E}">
        <p14:creationId xmlns:p14="http://schemas.microsoft.com/office/powerpoint/2010/main" val="2421092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4523656" y="545632"/>
            <a:ext cx="7668344" cy="1143000"/>
          </a:xfrm>
        </p:spPr>
        <p:txBody>
          <a:bodyPr>
            <a:normAutofit/>
          </a:bodyPr>
          <a:lstStyle/>
          <a:p>
            <a:r>
              <a:rPr lang="en-AU" sz="4800" b="1" dirty="0">
                <a:solidFill>
                  <a:schemeClr val="accent6">
                    <a:lumMod val="60000"/>
                    <a:lumOff val="40000"/>
                  </a:schemeClr>
                </a:solidFill>
                <a:latin typeface="Corbel" panose="020B0503020204020204" pitchFamily="34" charset="0"/>
              </a:rPr>
              <a:t>Interference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615773" cy="185825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58254"/>
            <a:ext cx="10116152" cy="4999746"/>
          </a:xfrm>
          <a:prstGeom prst="rect">
            <a:avLst/>
          </a:prstGeom>
        </p:spPr>
      </p:pic>
    </p:spTree>
    <p:extLst>
      <p:ext uri="{BB962C8B-B14F-4D97-AF65-F5344CB8AC3E}">
        <p14:creationId xmlns:p14="http://schemas.microsoft.com/office/powerpoint/2010/main" val="3780549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026534" y="525883"/>
            <a:ext cx="9144000" cy="1143000"/>
          </a:xfrm>
        </p:spPr>
        <p:txBody>
          <a:bodyPr>
            <a:normAutofit/>
          </a:bodyPr>
          <a:lstStyle/>
          <a:p>
            <a:r>
              <a:rPr lang="en-AU" sz="4800" b="1" dirty="0">
                <a:solidFill>
                  <a:schemeClr val="accent6">
                    <a:lumMod val="60000"/>
                    <a:lumOff val="40000"/>
                  </a:schemeClr>
                </a:solidFill>
                <a:latin typeface="Corbel" panose="020B0503020204020204" pitchFamily="34" charset="0"/>
              </a:rPr>
              <a:t>Path Difference</a:t>
            </a:r>
          </a:p>
        </p:txBody>
      </p:sp>
      <p:sp>
        <p:nvSpPr>
          <p:cNvPr id="5" name="Rectangle 4"/>
          <p:cNvSpPr/>
          <p:nvPr/>
        </p:nvSpPr>
        <p:spPr>
          <a:xfrm>
            <a:off x="7091210" y="5331601"/>
            <a:ext cx="4949994" cy="461665"/>
          </a:xfrm>
          <a:prstGeom prst="rect">
            <a:avLst/>
          </a:prstGeom>
          <a:solidFill>
            <a:schemeClr val="bg1"/>
          </a:solidFill>
        </p:spPr>
        <p:txBody>
          <a:bodyPr wrap="square">
            <a:spAutoFit/>
          </a:bodyPr>
          <a:lstStyle/>
          <a:p>
            <a:r>
              <a:rPr lang="en-AU" sz="2400" dirty="0">
                <a:solidFill>
                  <a:schemeClr val="accent5">
                    <a:lumMod val="40000"/>
                    <a:lumOff val="60000"/>
                  </a:schemeClr>
                </a:solidFill>
                <a:latin typeface="Corbel" panose="020B0503020204020204" pitchFamily="34" charset="0"/>
              </a:rPr>
              <a:t>Bright (anti-nodal &amp; maximum)</a:t>
            </a:r>
          </a:p>
        </p:txBody>
      </p:sp>
      <p:sp>
        <p:nvSpPr>
          <p:cNvPr id="24" name="Rectangle 23"/>
          <p:cNvSpPr/>
          <p:nvPr/>
        </p:nvSpPr>
        <p:spPr>
          <a:xfrm>
            <a:off x="7095682" y="5991900"/>
            <a:ext cx="4725762" cy="461665"/>
          </a:xfrm>
          <a:prstGeom prst="rect">
            <a:avLst/>
          </a:prstGeom>
          <a:solidFill>
            <a:schemeClr val="bg1"/>
          </a:solidFill>
        </p:spPr>
        <p:txBody>
          <a:bodyPr wrap="square">
            <a:spAutoFit/>
          </a:bodyPr>
          <a:lstStyle/>
          <a:p>
            <a:r>
              <a:rPr lang="en-AU" sz="2400" dirty="0">
                <a:solidFill>
                  <a:schemeClr val="accent5">
                    <a:lumMod val="40000"/>
                    <a:lumOff val="60000"/>
                  </a:schemeClr>
                </a:solidFill>
                <a:latin typeface="Corbel" panose="020B0503020204020204" pitchFamily="34" charset="0"/>
              </a:rPr>
              <a:t>Dark (nodal &amp; minimum)</a:t>
            </a:r>
          </a:p>
        </p:txBody>
      </p:sp>
      <p:sp>
        <p:nvSpPr>
          <p:cNvPr id="25" name="Rectangle 24"/>
          <p:cNvSpPr/>
          <p:nvPr/>
        </p:nvSpPr>
        <p:spPr>
          <a:xfrm>
            <a:off x="7095682" y="4790694"/>
            <a:ext cx="4725762" cy="461665"/>
          </a:xfrm>
          <a:prstGeom prst="rect">
            <a:avLst/>
          </a:prstGeom>
          <a:solidFill>
            <a:schemeClr val="bg1"/>
          </a:solidFill>
        </p:spPr>
        <p:txBody>
          <a:bodyPr wrap="square">
            <a:spAutoFit/>
          </a:bodyPr>
          <a:lstStyle/>
          <a:p>
            <a:r>
              <a:rPr lang="en-AU" sz="2400" dirty="0">
                <a:solidFill>
                  <a:schemeClr val="accent5">
                    <a:lumMod val="40000"/>
                    <a:lumOff val="60000"/>
                  </a:schemeClr>
                </a:solidFill>
                <a:latin typeface="Corbel" panose="020B0503020204020204" pitchFamily="34" charset="0"/>
              </a:rPr>
              <a:t>Dark (nodal &amp; minimum)</a:t>
            </a:r>
          </a:p>
        </p:txBody>
      </p:sp>
      <p:sp>
        <p:nvSpPr>
          <p:cNvPr id="26" name="Rectangle 25"/>
          <p:cNvSpPr/>
          <p:nvPr/>
        </p:nvSpPr>
        <p:spPr>
          <a:xfrm>
            <a:off x="7085191" y="4225702"/>
            <a:ext cx="4949994" cy="461665"/>
          </a:xfrm>
          <a:prstGeom prst="rect">
            <a:avLst/>
          </a:prstGeom>
          <a:solidFill>
            <a:schemeClr val="bg1"/>
          </a:solidFill>
        </p:spPr>
        <p:txBody>
          <a:bodyPr wrap="square">
            <a:spAutoFit/>
          </a:bodyPr>
          <a:lstStyle/>
          <a:p>
            <a:r>
              <a:rPr lang="en-AU" sz="2400" dirty="0">
                <a:solidFill>
                  <a:schemeClr val="accent5">
                    <a:lumMod val="40000"/>
                    <a:lumOff val="60000"/>
                  </a:schemeClr>
                </a:solidFill>
                <a:latin typeface="Corbel" panose="020B0503020204020204" pitchFamily="34" charset="0"/>
              </a:rPr>
              <a:t>Bright (anti-nodal &amp; maximum)</a:t>
            </a:r>
          </a:p>
        </p:txBody>
      </p:sp>
      <p:sp>
        <p:nvSpPr>
          <p:cNvPr id="27" name="Rectangle 26"/>
          <p:cNvSpPr/>
          <p:nvPr/>
        </p:nvSpPr>
        <p:spPr>
          <a:xfrm>
            <a:off x="6000122" y="6389866"/>
            <a:ext cx="4949994" cy="461665"/>
          </a:xfrm>
          <a:prstGeom prst="rect">
            <a:avLst/>
          </a:prstGeom>
          <a:solidFill>
            <a:schemeClr val="bg1"/>
          </a:solidFill>
        </p:spPr>
        <p:txBody>
          <a:bodyPr wrap="square">
            <a:spAutoFit/>
          </a:bodyPr>
          <a:lstStyle/>
          <a:p>
            <a:r>
              <a:rPr lang="en-AU" sz="2400" dirty="0">
                <a:solidFill>
                  <a:schemeClr val="accent5">
                    <a:lumMod val="40000"/>
                    <a:lumOff val="60000"/>
                  </a:schemeClr>
                </a:solidFill>
                <a:latin typeface="Corbel" panose="020B0503020204020204" pitchFamily="34" charset="0"/>
              </a:rPr>
              <a:t>Bright (anti-nodal &amp; maximum)</a:t>
            </a:r>
          </a:p>
        </p:txBody>
      </p:sp>
      <p:sp>
        <p:nvSpPr>
          <p:cNvPr id="28" name="Rectangle 27"/>
          <p:cNvSpPr/>
          <p:nvPr/>
        </p:nvSpPr>
        <p:spPr>
          <a:xfrm>
            <a:off x="7097402" y="1460832"/>
            <a:ext cx="5073132" cy="2062103"/>
          </a:xfrm>
          <a:prstGeom prst="rect">
            <a:avLst/>
          </a:prstGeom>
          <a:noFill/>
        </p:spPr>
        <p:txBody>
          <a:bodyPr wrap="square">
            <a:spAutoFit/>
          </a:bodyPr>
          <a:lstStyle/>
          <a:p>
            <a:r>
              <a:rPr lang="en-AU" sz="3200" dirty="0">
                <a:solidFill>
                  <a:schemeClr val="accent5">
                    <a:lumMod val="40000"/>
                    <a:lumOff val="60000"/>
                  </a:schemeClr>
                </a:solidFill>
                <a:latin typeface="Corbel" panose="020B0503020204020204" pitchFamily="34" charset="0"/>
              </a:rPr>
              <a:t>There is a centre point where all nodes and antinodes stem from. It is half the distance between the two slits.</a:t>
            </a:r>
          </a:p>
        </p:txBody>
      </p:sp>
      <p:grpSp>
        <p:nvGrpSpPr>
          <p:cNvPr id="4" name="Group 3"/>
          <p:cNvGrpSpPr/>
          <p:nvPr/>
        </p:nvGrpSpPr>
        <p:grpSpPr>
          <a:xfrm>
            <a:off x="-131634" y="678715"/>
            <a:ext cx="7232433" cy="5652762"/>
            <a:chOff x="1400432" y="1201234"/>
            <a:chExt cx="6227897" cy="4867632"/>
          </a:xfrm>
        </p:grpSpPr>
        <p:grpSp>
          <p:nvGrpSpPr>
            <p:cNvPr id="2" name="Group 1"/>
            <p:cNvGrpSpPr/>
            <p:nvPr/>
          </p:nvGrpSpPr>
          <p:grpSpPr>
            <a:xfrm>
              <a:off x="1400432" y="1201234"/>
              <a:ext cx="6025316" cy="4591816"/>
              <a:chOff x="1400432" y="1201234"/>
              <a:chExt cx="6025316" cy="4591816"/>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68761"/>
                <a:ext cx="5901748" cy="4524289"/>
              </a:xfrm>
              <a:prstGeom prst="rect">
                <a:avLst/>
              </a:prstGeom>
            </p:spPr>
          </p:pic>
          <p:sp>
            <p:nvSpPr>
              <p:cNvPr id="34" name="Freeform 33"/>
              <p:cNvSpPr/>
              <p:nvPr/>
            </p:nvSpPr>
            <p:spPr>
              <a:xfrm>
                <a:off x="1400432" y="1201234"/>
                <a:ext cx="4500490" cy="2250180"/>
              </a:xfrm>
              <a:custGeom>
                <a:avLst/>
                <a:gdLst>
                  <a:gd name="connsiteX0" fmla="*/ 0 w 4283676"/>
                  <a:gd name="connsiteY0" fmla="*/ 2092411 h 2092411"/>
                  <a:gd name="connsiteX1" fmla="*/ 4283676 w 4283676"/>
                  <a:gd name="connsiteY1" fmla="*/ 8238 h 2092411"/>
                  <a:gd name="connsiteX2" fmla="*/ 32952 w 4283676"/>
                  <a:gd name="connsiteY2" fmla="*/ 0 h 2092411"/>
                  <a:gd name="connsiteX3" fmla="*/ 0 w 4283676"/>
                  <a:gd name="connsiteY3" fmla="*/ 2092411 h 2092411"/>
                </a:gdLst>
                <a:ahLst/>
                <a:cxnLst>
                  <a:cxn ang="0">
                    <a:pos x="connsiteX0" y="connsiteY0"/>
                  </a:cxn>
                  <a:cxn ang="0">
                    <a:pos x="connsiteX1" y="connsiteY1"/>
                  </a:cxn>
                  <a:cxn ang="0">
                    <a:pos x="connsiteX2" y="connsiteY2"/>
                  </a:cxn>
                  <a:cxn ang="0">
                    <a:pos x="connsiteX3" y="connsiteY3"/>
                  </a:cxn>
                </a:cxnLst>
                <a:rect l="l" t="t" r="r" b="b"/>
                <a:pathLst>
                  <a:path w="4283676" h="2092411">
                    <a:moveTo>
                      <a:pt x="0" y="2092411"/>
                    </a:moveTo>
                    <a:lnTo>
                      <a:pt x="4283676" y="8238"/>
                    </a:lnTo>
                    <a:lnTo>
                      <a:pt x="32952" y="0"/>
                    </a:lnTo>
                    <a:lnTo>
                      <a:pt x="0" y="209241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33" name="Straight Arrow Connector 32"/>
              <p:cNvCxnSpPr/>
              <p:nvPr/>
            </p:nvCxnSpPr>
            <p:spPr>
              <a:xfrm flipV="1">
                <a:off x="2351584" y="2204864"/>
                <a:ext cx="1224136" cy="576064"/>
              </a:xfrm>
              <a:prstGeom prst="straightConnector1">
                <a:avLst/>
              </a:prstGeom>
              <a:ln w="508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151928" y="1544577"/>
                <a:ext cx="2215881" cy="982084"/>
              </a:xfrm>
              <a:prstGeom prst="straightConnector1">
                <a:avLst/>
              </a:prstGeom>
              <a:ln w="508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0003866">
                <a:off x="3106509" y="1675949"/>
                <a:ext cx="306716" cy="397543"/>
              </a:xfrm>
              <a:prstGeom prst="rect">
                <a:avLst/>
              </a:prstGeom>
              <a:noFill/>
            </p:spPr>
            <p:txBody>
              <a:bodyPr wrap="none" rtlCol="0">
                <a:spAutoFit/>
              </a:bodyPr>
              <a:lstStyle/>
              <a:p>
                <a:r>
                  <a:rPr lang="en-AU" sz="2400" b="1" dirty="0">
                    <a:solidFill>
                      <a:srgbClr val="FFFF00"/>
                    </a:solidFill>
                    <a:latin typeface="Corbel" panose="020B0503020204020204" pitchFamily="34" charset="0"/>
                  </a:rPr>
                  <a:t>d</a:t>
                </a:r>
              </a:p>
            </p:txBody>
          </p:sp>
          <p:sp>
            <p:nvSpPr>
              <p:cNvPr id="40" name="TextBox 39"/>
              <p:cNvSpPr txBox="1"/>
              <p:nvPr/>
            </p:nvSpPr>
            <p:spPr>
              <a:xfrm rot="20186008">
                <a:off x="2682709" y="2150671"/>
                <a:ext cx="556560" cy="397543"/>
              </a:xfrm>
              <a:prstGeom prst="rect">
                <a:avLst/>
              </a:prstGeom>
              <a:noFill/>
            </p:spPr>
            <p:txBody>
              <a:bodyPr wrap="none" rtlCol="0">
                <a:spAutoFit/>
              </a:bodyPr>
              <a:lstStyle/>
              <a:p>
                <a:r>
                  <a:rPr lang="en-AU" sz="2400" b="1" dirty="0">
                    <a:solidFill>
                      <a:srgbClr val="FFFF00"/>
                    </a:solidFill>
                    <a:latin typeface="Corbel" panose="020B0503020204020204" pitchFamily="34" charset="0"/>
                  </a:rPr>
                  <a:t>½d</a:t>
                </a:r>
              </a:p>
            </p:txBody>
          </p:sp>
        </p:grpSp>
        <p:cxnSp>
          <p:nvCxnSpPr>
            <p:cNvPr id="6" name="Straight Connector 5"/>
            <p:cNvCxnSpPr/>
            <p:nvPr/>
          </p:nvCxnSpPr>
          <p:spPr>
            <a:xfrm>
              <a:off x="3846834" y="2484242"/>
              <a:ext cx="3781495" cy="243096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46834" y="2484241"/>
              <a:ext cx="3781495" cy="290364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46834" y="2484242"/>
              <a:ext cx="3781495" cy="202580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46833" y="2484242"/>
              <a:ext cx="3737372" cy="352582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46833" y="2484242"/>
              <a:ext cx="3021243" cy="358462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531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5"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41951"/>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Two Categories of Waves</a:t>
            </a:r>
          </a:p>
        </p:txBody>
      </p:sp>
      <p:sp>
        <p:nvSpPr>
          <p:cNvPr id="3" name="Content Placeholder 2"/>
          <p:cNvSpPr>
            <a:spLocks noGrp="1"/>
          </p:cNvSpPr>
          <p:nvPr>
            <p:ph sz="quarter" idx="1"/>
          </p:nvPr>
        </p:nvSpPr>
        <p:spPr>
          <a:xfrm>
            <a:off x="510139" y="1591377"/>
            <a:ext cx="11194181" cy="5001344"/>
          </a:xfrm>
          <a:noFill/>
        </p:spPr>
        <p:txBody>
          <a:bodyPr>
            <a:noAutofit/>
          </a:bodyPr>
          <a:lstStyle/>
          <a:p>
            <a:pPr marL="514350" indent="-514350">
              <a:buClr>
                <a:srgbClr val="FF66FF"/>
              </a:buClr>
              <a:buSzPct val="120000"/>
              <a:buFont typeface="+mj-lt"/>
              <a:buAutoNum type="arabicPeriod"/>
            </a:pPr>
            <a:r>
              <a:rPr lang="en-AU" sz="3200" dirty="0">
                <a:solidFill>
                  <a:schemeClr val="accent5">
                    <a:lumMod val="40000"/>
                    <a:lumOff val="60000"/>
                  </a:schemeClr>
                </a:solidFill>
                <a:latin typeface="Corbel" panose="020B0503020204020204" pitchFamily="34" charset="0"/>
              </a:rPr>
              <a:t>Mechanical waves, e.g. sound, require a medium due to the particles need for a medium to travel. These include;</a:t>
            </a:r>
          </a:p>
          <a:p>
            <a:pPr marL="2327275" indent="-514350">
              <a:buClr>
                <a:srgbClr val="FF66FF"/>
              </a:buClr>
              <a:buSzPct val="100000"/>
            </a:pPr>
            <a:r>
              <a:rPr lang="en-AU" sz="3200" dirty="0">
                <a:solidFill>
                  <a:schemeClr val="accent5">
                    <a:lumMod val="40000"/>
                    <a:lumOff val="60000"/>
                  </a:schemeClr>
                </a:solidFill>
                <a:latin typeface="Corbel" panose="020B0503020204020204" pitchFamily="34" charset="0"/>
              </a:rPr>
              <a:t>Transverse Waves</a:t>
            </a:r>
          </a:p>
          <a:p>
            <a:pPr marL="2327275" indent="-514350">
              <a:buClr>
                <a:srgbClr val="FF66FF"/>
              </a:buClr>
              <a:buSzPct val="100000"/>
            </a:pPr>
            <a:r>
              <a:rPr lang="en-AU" sz="3200" dirty="0">
                <a:solidFill>
                  <a:schemeClr val="accent5">
                    <a:lumMod val="40000"/>
                    <a:lumOff val="60000"/>
                  </a:schemeClr>
                </a:solidFill>
                <a:latin typeface="Corbel" panose="020B0503020204020204" pitchFamily="34" charset="0"/>
              </a:rPr>
              <a:t>Longitudinal Waves</a:t>
            </a:r>
          </a:p>
          <a:p>
            <a:pPr marL="2327275" indent="-514350">
              <a:buClr>
                <a:srgbClr val="FF66FF"/>
              </a:buClr>
              <a:buSzPct val="100000"/>
            </a:pPr>
            <a:endParaRPr lang="en-AU" sz="3200" dirty="0">
              <a:solidFill>
                <a:schemeClr val="accent5">
                  <a:lumMod val="40000"/>
                  <a:lumOff val="60000"/>
                </a:schemeClr>
              </a:solidFill>
              <a:latin typeface="Corbel" panose="020B0503020204020204" pitchFamily="34" charset="0"/>
            </a:endParaRPr>
          </a:p>
          <a:p>
            <a:pPr marL="514350" indent="-514350">
              <a:buClr>
                <a:srgbClr val="FF66FF"/>
              </a:buClr>
              <a:buSzPct val="120000"/>
              <a:buFont typeface="+mj-lt"/>
              <a:buAutoNum type="arabicPeriod" startAt="2"/>
            </a:pPr>
            <a:r>
              <a:rPr lang="en-AU" sz="3200" dirty="0">
                <a:solidFill>
                  <a:schemeClr val="accent5">
                    <a:lumMod val="40000"/>
                    <a:lumOff val="60000"/>
                  </a:schemeClr>
                </a:solidFill>
                <a:latin typeface="Corbel" panose="020B0503020204020204" pitchFamily="34" charset="0"/>
              </a:rPr>
              <a:t>Non-mechanical waves, e.g. light, doesn’t need require a medium to travel. (Light can travel through a vacuum and also light can have mechanical properties).</a:t>
            </a:r>
          </a:p>
          <a:p>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258939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4523656" y="542315"/>
            <a:ext cx="7668344" cy="1143000"/>
          </a:xfrm>
        </p:spPr>
        <p:txBody>
          <a:bodyPr>
            <a:normAutofit/>
          </a:bodyPr>
          <a:lstStyle/>
          <a:p>
            <a:r>
              <a:rPr lang="en-AU" sz="4800" b="1" dirty="0">
                <a:solidFill>
                  <a:schemeClr val="accent6">
                    <a:lumMod val="60000"/>
                    <a:lumOff val="40000"/>
                  </a:schemeClr>
                </a:solidFill>
                <a:latin typeface="Corbel" panose="020B0503020204020204" pitchFamily="34" charset="0"/>
              </a:rPr>
              <a:t>Path Difference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62" y="2424708"/>
            <a:ext cx="8148516" cy="4433292"/>
          </a:xfrm>
          <a:prstGeom prst="rect">
            <a:avLst/>
          </a:prstGeom>
        </p:spPr>
      </p:pic>
      <p:sp>
        <p:nvSpPr>
          <p:cNvPr id="5" name="Rectangle 4"/>
          <p:cNvSpPr/>
          <p:nvPr/>
        </p:nvSpPr>
        <p:spPr>
          <a:xfrm>
            <a:off x="115503" y="1470890"/>
            <a:ext cx="11916076" cy="1569660"/>
          </a:xfrm>
          <a:prstGeom prst="rect">
            <a:avLst/>
          </a:prstGeom>
          <a:solidFill>
            <a:schemeClr val="bg1"/>
          </a:solidFill>
        </p:spPr>
        <p:txBody>
          <a:bodyPr wrap="square">
            <a:spAutoFit/>
          </a:bodyPr>
          <a:lstStyle/>
          <a:p>
            <a:r>
              <a:rPr lang="en-AU" sz="3200" dirty="0">
                <a:solidFill>
                  <a:schemeClr val="accent5">
                    <a:lumMod val="40000"/>
                    <a:lumOff val="60000"/>
                  </a:schemeClr>
                </a:solidFill>
                <a:latin typeface="Corbel" panose="020B0503020204020204" pitchFamily="34" charset="0"/>
              </a:rPr>
              <a:t>Simply put, the path difference is the difference in the distances that the two wave fronts have to travel in order to reach a set location, measured in terms of wavelength.</a:t>
            </a:r>
          </a:p>
        </p:txBody>
      </p:sp>
      <p:sp>
        <p:nvSpPr>
          <p:cNvPr id="8" name="Rectangle 7"/>
          <p:cNvSpPr/>
          <p:nvPr/>
        </p:nvSpPr>
        <p:spPr>
          <a:xfrm>
            <a:off x="8308178" y="5309168"/>
            <a:ext cx="3883822" cy="1077218"/>
          </a:xfrm>
          <a:prstGeom prst="rect">
            <a:avLst/>
          </a:prstGeom>
          <a:solidFill>
            <a:schemeClr val="bg1"/>
          </a:solidFill>
        </p:spPr>
        <p:txBody>
          <a:bodyPr wrap="square">
            <a:spAutoFit/>
          </a:bodyPr>
          <a:lstStyle/>
          <a:p>
            <a:r>
              <a:rPr lang="en-AU" sz="3200" dirty="0">
                <a:solidFill>
                  <a:schemeClr val="accent5">
                    <a:lumMod val="40000"/>
                    <a:lumOff val="60000"/>
                  </a:schemeClr>
                </a:solidFill>
                <a:latin typeface="Corbel" panose="020B0503020204020204" pitchFamily="34" charset="0"/>
              </a:rPr>
              <a:t>Hence the path difference is 1</a:t>
            </a:r>
            <a:r>
              <a:rPr lang="el-GR" sz="3200" dirty="0">
                <a:solidFill>
                  <a:schemeClr val="accent5">
                    <a:lumMod val="40000"/>
                    <a:lumOff val="60000"/>
                  </a:schemeClr>
                </a:solidFill>
                <a:latin typeface="Corbel" panose="020B0503020204020204" pitchFamily="34" charset="0"/>
              </a:rPr>
              <a:t>λ</a:t>
            </a:r>
            <a:endParaRPr lang="en-AU" sz="3200" dirty="0">
              <a:solidFill>
                <a:schemeClr val="accent5">
                  <a:lumMod val="40000"/>
                  <a:lumOff val="60000"/>
                </a:schemeClr>
              </a:solidFill>
              <a:latin typeface="Corbel" panose="020B0503020204020204" pitchFamily="34" charset="0"/>
            </a:endParaRPr>
          </a:p>
        </p:txBody>
      </p:sp>
      <p:sp>
        <p:nvSpPr>
          <p:cNvPr id="7" name="Rectangle 6"/>
          <p:cNvSpPr/>
          <p:nvPr/>
        </p:nvSpPr>
        <p:spPr>
          <a:xfrm>
            <a:off x="8308179" y="2984726"/>
            <a:ext cx="3883822" cy="2062103"/>
          </a:xfrm>
          <a:prstGeom prst="rect">
            <a:avLst/>
          </a:prstGeom>
          <a:solidFill>
            <a:schemeClr val="bg1"/>
          </a:solidFill>
        </p:spPr>
        <p:txBody>
          <a:bodyPr wrap="square">
            <a:spAutoFit/>
          </a:bodyPr>
          <a:lstStyle/>
          <a:p>
            <a:r>
              <a:rPr lang="en-AU" sz="3200" dirty="0">
                <a:solidFill>
                  <a:schemeClr val="accent5">
                    <a:lumMod val="40000"/>
                    <a:lumOff val="60000"/>
                  </a:schemeClr>
                </a:solidFill>
                <a:latin typeface="Corbel" panose="020B0503020204020204" pitchFamily="34" charset="0"/>
              </a:rPr>
              <a:t>Here we compare the distance from the sources (S</a:t>
            </a:r>
            <a:r>
              <a:rPr lang="en-AU" sz="3200" baseline="-25000" dirty="0">
                <a:solidFill>
                  <a:schemeClr val="accent5">
                    <a:lumMod val="40000"/>
                    <a:lumOff val="60000"/>
                  </a:schemeClr>
                </a:solidFill>
                <a:latin typeface="Corbel" panose="020B0503020204020204" pitchFamily="34" charset="0"/>
              </a:rPr>
              <a:t>1</a:t>
            </a:r>
            <a:r>
              <a:rPr lang="en-AU" sz="3200" dirty="0">
                <a:solidFill>
                  <a:schemeClr val="accent5">
                    <a:lumMod val="40000"/>
                    <a:lumOff val="60000"/>
                  </a:schemeClr>
                </a:solidFill>
                <a:latin typeface="Corbel" panose="020B0503020204020204" pitchFamily="34" charset="0"/>
              </a:rPr>
              <a:t> &amp; S</a:t>
            </a:r>
            <a:r>
              <a:rPr lang="en-AU" sz="3200" baseline="-25000" dirty="0">
                <a:solidFill>
                  <a:schemeClr val="accent5">
                    <a:lumMod val="40000"/>
                    <a:lumOff val="60000"/>
                  </a:schemeClr>
                </a:solidFill>
                <a:latin typeface="Corbel" panose="020B0503020204020204" pitchFamily="34" charset="0"/>
              </a:rPr>
              <a:t>2</a:t>
            </a:r>
            <a:r>
              <a:rPr lang="en-AU" sz="3200" dirty="0">
                <a:solidFill>
                  <a:schemeClr val="accent5">
                    <a:lumMod val="40000"/>
                    <a:lumOff val="60000"/>
                  </a:schemeClr>
                </a:solidFill>
                <a:latin typeface="Corbel" panose="020B0503020204020204" pitchFamily="34" charset="0"/>
              </a:rPr>
              <a:t>) to Point A.</a:t>
            </a:r>
          </a:p>
        </p:txBody>
      </p:sp>
    </p:spTree>
    <p:extLst>
      <p:ext uri="{BB962C8B-B14F-4D97-AF65-F5344CB8AC3E}">
        <p14:creationId xmlns:p14="http://schemas.microsoft.com/office/powerpoint/2010/main" val="383096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4523656" y="517114"/>
            <a:ext cx="7668344" cy="1143000"/>
          </a:xfrm>
        </p:spPr>
        <p:txBody>
          <a:bodyPr>
            <a:normAutofit/>
          </a:bodyPr>
          <a:lstStyle/>
          <a:p>
            <a:r>
              <a:rPr lang="en-AU" sz="4800" b="1" dirty="0">
                <a:solidFill>
                  <a:schemeClr val="accent6">
                    <a:lumMod val="60000"/>
                    <a:lumOff val="40000"/>
                  </a:schemeClr>
                </a:solidFill>
                <a:latin typeface="Corbel" panose="020B0503020204020204" pitchFamily="34" charset="0"/>
              </a:rPr>
              <a:t>Path Difference</a:t>
            </a:r>
          </a:p>
        </p:txBody>
      </p:sp>
      <p:sp>
        <p:nvSpPr>
          <p:cNvPr id="3" name="Rectangle 2"/>
          <p:cNvSpPr/>
          <p:nvPr/>
        </p:nvSpPr>
        <p:spPr>
          <a:xfrm>
            <a:off x="500485" y="4632563"/>
            <a:ext cx="4231784" cy="1077218"/>
          </a:xfrm>
          <a:prstGeom prst="rect">
            <a:avLst/>
          </a:prstGeom>
          <a:solidFill>
            <a:schemeClr val="bg1"/>
          </a:solidFill>
        </p:spPr>
        <p:txBody>
          <a:bodyPr wrap="square">
            <a:spAutoFit/>
          </a:bodyPr>
          <a:lstStyle/>
          <a:p>
            <a:r>
              <a:rPr lang="en-AU" sz="3200" dirty="0">
                <a:solidFill>
                  <a:schemeClr val="accent5">
                    <a:lumMod val="40000"/>
                    <a:lumOff val="60000"/>
                  </a:schemeClr>
                </a:solidFill>
                <a:latin typeface="Corbel" panose="020B0503020204020204" pitchFamily="34" charset="0"/>
              </a:rPr>
              <a:t>Here we can see the path difference is 0.5</a:t>
            </a:r>
            <a:r>
              <a:rPr lang="el-GR" sz="3200" dirty="0">
                <a:solidFill>
                  <a:schemeClr val="accent5">
                    <a:lumMod val="40000"/>
                    <a:lumOff val="60000"/>
                  </a:schemeClr>
                </a:solidFill>
                <a:latin typeface="Corbel" panose="020B0503020204020204" pitchFamily="34" charset="0"/>
              </a:rPr>
              <a:t>λ</a:t>
            </a:r>
            <a:endParaRPr lang="en-AU" sz="3200" dirty="0">
              <a:solidFill>
                <a:schemeClr val="accent5">
                  <a:lumMod val="40000"/>
                  <a:lumOff val="60000"/>
                </a:schemeClr>
              </a:solidFill>
              <a:latin typeface="Corbel" panose="020B0503020204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944" y="3484345"/>
            <a:ext cx="6592791" cy="3373655"/>
          </a:xfrm>
          <a:prstGeom prst="rect">
            <a:avLst/>
          </a:prstGeom>
        </p:spPr>
      </p:pic>
      <p:sp>
        <p:nvSpPr>
          <p:cNvPr id="5" name="Rectangle 4"/>
          <p:cNvSpPr/>
          <p:nvPr/>
        </p:nvSpPr>
        <p:spPr>
          <a:xfrm>
            <a:off x="7934549" y="2407127"/>
            <a:ext cx="3760146" cy="1077218"/>
          </a:xfrm>
          <a:prstGeom prst="rect">
            <a:avLst/>
          </a:prstGeom>
          <a:solidFill>
            <a:schemeClr val="bg1"/>
          </a:solidFill>
        </p:spPr>
        <p:txBody>
          <a:bodyPr wrap="square">
            <a:spAutoFit/>
          </a:bodyPr>
          <a:lstStyle/>
          <a:p>
            <a:r>
              <a:rPr lang="en-AU" sz="3200" dirty="0">
                <a:solidFill>
                  <a:schemeClr val="accent5">
                    <a:lumMod val="40000"/>
                    <a:lumOff val="60000"/>
                  </a:schemeClr>
                </a:solidFill>
                <a:latin typeface="Corbel" panose="020B0503020204020204" pitchFamily="34" charset="0"/>
              </a:rPr>
              <a:t>And here the path difference is 2</a:t>
            </a:r>
            <a:r>
              <a:rPr lang="el-GR" sz="3200" dirty="0">
                <a:solidFill>
                  <a:schemeClr val="accent5">
                    <a:lumMod val="40000"/>
                    <a:lumOff val="60000"/>
                  </a:schemeClr>
                </a:solidFill>
                <a:latin typeface="Corbel" panose="020B0503020204020204" pitchFamily="34" charset="0"/>
              </a:rPr>
              <a:t>λ</a:t>
            </a:r>
            <a:endParaRPr lang="en-AU" sz="3200" dirty="0">
              <a:solidFill>
                <a:schemeClr val="accent5">
                  <a:lumMod val="40000"/>
                  <a:lumOff val="60000"/>
                </a:schemeClr>
              </a:solidFill>
              <a:latin typeface="Corbel" panose="020B05030202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4" y="1513335"/>
            <a:ext cx="6315814" cy="3231920"/>
          </a:xfrm>
          <a:prstGeom prst="rect">
            <a:avLst/>
          </a:prstGeom>
        </p:spPr>
      </p:pic>
    </p:spTree>
    <p:extLst>
      <p:ext uri="{BB962C8B-B14F-4D97-AF65-F5344CB8AC3E}">
        <p14:creationId xmlns:p14="http://schemas.microsoft.com/office/powerpoint/2010/main" val="3390476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5690" y="542992"/>
            <a:ext cx="3316310" cy="1293028"/>
          </a:xfrm>
        </p:spPr>
        <p:txBody>
          <a:bodyPr>
            <a:normAutofit fontScale="90000"/>
          </a:bodyPr>
          <a:lstStyle/>
          <a:p>
            <a:r>
              <a:rPr lang="en-AU" sz="4800" dirty="0">
                <a:solidFill>
                  <a:schemeClr val="accent6">
                    <a:lumMod val="60000"/>
                    <a:lumOff val="40000"/>
                  </a:schemeClr>
                </a:solidFill>
                <a:latin typeface="Corbel" panose="020B0503020204020204" pitchFamily="34" charset="0"/>
              </a:rPr>
              <a:t>PATH Difference</a:t>
            </a:r>
          </a:p>
        </p:txBody>
      </p:sp>
      <p:sp>
        <p:nvSpPr>
          <p:cNvPr id="3" name="Content Placeholder 2"/>
          <p:cNvSpPr>
            <a:spLocks noGrp="1"/>
          </p:cNvSpPr>
          <p:nvPr>
            <p:ph idx="1"/>
          </p:nvPr>
        </p:nvSpPr>
        <p:spPr>
          <a:xfrm>
            <a:off x="8768614" y="2002054"/>
            <a:ext cx="3423385" cy="4437247"/>
          </a:xfrm>
        </p:spPr>
        <p:txBody>
          <a:bodyPr>
            <a:normAutofit/>
          </a:bodyPr>
          <a:lstStyle/>
          <a:p>
            <a:pPr marL="0" indent="0">
              <a:buNone/>
            </a:pPr>
            <a:r>
              <a:rPr lang="en-AU" sz="3200" dirty="0">
                <a:solidFill>
                  <a:schemeClr val="accent5">
                    <a:lumMod val="40000"/>
                    <a:lumOff val="60000"/>
                  </a:schemeClr>
                </a:solidFill>
                <a:latin typeface="Corbel" panose="020B0503020204020204" pitchFamily="34" charset="0"/>
              </a:rPr>
              <a:t>    </a:t>
            </a:r>
            <a:r>
              <a:rPr lang="el-GR" sz="3200" dirty="0">
                <a:solidFill>
                  <a:schemeClr val="accent5">
                    <a:lumMod val="40000"/>
                    <a:lumOff val="60000"/>
                  </a:schemeClr>
                </a:solidFill>
                <a:latin typeface="Corbel" panose="020B0503020204020204" pitchFamily="34" charset="0"/>
              </a:rPr>
              <a:t>δ</a:t>
            </a:r>
            <a:r>
              <a:rPr lang="en-AU" sz="3200" dirty="0">
                <a:solidFill>
                  <a:schemeClr val="accent5">
                    <a:lumMod val="40000"/>
                    <a:lumOff val="60000"/>
                  </a:schemeClr>
                </a:solidFill>
                <a:latin typeface="Corbel" panose="020B0503020204020204" pitchFamily="34" charset="0"/>
              </a:rPr>
              <a:t> = d sin</a:t>
            </a:r>
            <a:r>
              <a:rPr lang="el-GR" sz="3200" dirty="0">
                <a:solidFill>
                  <a:schemeClr val="accent5">
                    <a:lumMod val="40000"/>
                    <a:lumOff val="60000"/>
                  </a:schemeClr>
                </a:solidFill>
                <a:latin typeface="Corbel" panose="020B0503020204020204" pitchFamily="34" charset="0"/>
                <a:cs typeface="Arial" panose="020B0604020202020204" pitchFamily="34" charset="0"/>
              </a:rPr>
              <a:t>θ</a:t>
            </a:r>
            <a:endParaRPr lang="en-AU" sz="3200" dirty="0">
              <a:solidFill>
                <a:schemeClr val="accent5">
                  <a:lumMod val="40000"/>
                  <a:lumOff val="60000"/>
                </a:schemeClr>
              </a:solidFill>
              <a:latin typeface="Corbel" panose="020B0503020204020204" pitchFamily="34" charset="0"/>
              <a:cs typeface="Arial" panose="020B0604020202020204" pitchFamily="34" charset="0"/>
            </a:endParaRPr>
          </a:p>
          <a:p>
            <a:pPr marL="0" indent="0">
              <a:lnSpc>
                <a:spcPct val="110000"/>
              </a:lnSpc>
              <a:buNone/>
            </a:pPr>
            <a:r>
              <a:rPr lang="en-AU" sz="3200" dirty="0">
                <a:solidFill>
                  <a:schemeClr val="accent5">
                    <a:lumMod val="40000"/>
                    <a:lumOff val="60000"/>
                  </a:schemeClr>
                </a:solidFill>
                <a:latin typeface="Corbel" panose="020B0503020204020204" pitchFamily="34" charset="0"/>
              </a:rPr>
              <a:t>   </a:t>
            </a:r>
            <a:r>
              <a:rPr lang="en-AU" sz="3200" u="sng" dirty="0">
                <a:solidFill>
                  <a:schemeClr val="accent5">
                    <a:lumMod val="40000"/>
                    <a:lumOff val="60000"/>
                  </a:schemeClr>
                </a:solidFill>
                <a:latin typeface="Corbel" panose="020B0503020204020204" pitchFamily="34" charset="0"/>
              </a:rPr>
              <a:t>  </a:t>
            </a:r>
            <a:r>
              <a:rPr lang="el-GR" sz="3200" u="sng" dirty="0">
                <a:solidFill>
                  <a:schemeClr val="accent5">
                    <a:lumMod val="40000"/>
                    <a:lumOff val="60000"/>
                  </a:schemeClr>
                </a:solidFill>
                <a:latin typeface="Corbel" panose="020B0503020204020204" pitchFamily="34" charset="0"/>
              </a:rPr>
              <a:t>δ</a:t>
            </a:r>
            <a:r>
              <a:rPr lang="en-AU" sz="3200" u="sng" dirty="0">
                <a:solidFill>
                  <a:schemeClr val="accent5">
                    <a:lumMod val="40000"/>
                    <a:lumOff val="6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rPr>
              <a:t> = sin</a:t>
            </a:r>
            <a:r>
              <a:rPr lang="el-GR" sz="3200" dirty="0">
                <a:solidFill>
                  <a:schemeClr val="accent5">
                    <a:lumMod val="40000"/>
                    <a:lumOff val="60000"/>
                  </a:schemeClr>
                </a:solidFill>
                <a:latin typeface="Corbel" panose="020B0503020204020204" pitchFamily="34" charset="0"/>
                <a:cs typeface="Arial" panose="020B0604020202020204" pitchFamily="34" charset="0"/>
              </a:rPr>
              <a:t>θ</a:t>
            </a:r>
            <a:r>
              <a:rPr lang="en-AU" sz="3200" dirty="0">
                <a:solidFill>
                  <a:schemeClr val="accent5">
                    <a:lumMod val="40000"/>
                    <a:lumOff val="60000"/>
                  </a:schemeClr>
                </a:solidFill>
                <a:latin typeface="Corbel" panose="020B0503020204020204" pitchFamily="34" charset="0"/>
                <a:cs typeface="Arial" panose="020B0604020202020204" pitchFamily="34" charset="0"/>
              </a:rPr>
              <a:t> = </a:t>
            </a:r>
            <a:r>
              <a:rPr lang="en-AU" sz="3200" u="sng" dirty="0">
                <a:solidFill>
                  <a:schemeClr val="accent5">
                    <a:lumMod val="40000"/>
                    <a:lumOff val="60000"/>
                  </a:schemeClr>
                </a:solidFill>
                <a:latin typeface="Corbel" panose="020B0503020204020204" pitchFamily="34" charset="0"/>
                <a:cs typeface="Arial" panose="020B0604020202020204" pitchFamily="34" charset="0"/>
              </a:rPr>
              <a:t>  y   </a:t>
            </a:r>
            <a:r>
              <a:rPr lang="en-AU" sz="3200" u="sng" dirty="0">
                <a:solidFill>
                  <a:schemeClr val="bg1"/>
                </a:solidFill>
                <a:latin typeface="Corbel" panose="020B0503020204020204" pitchFamily="34" charset="0"/>
                <a:cs typeface="Arial" panose="020B0604020202020204" pitchFamily="34" charset="0"/>
              </a:rPr>
              <a:t>.</a:t>
            </a:r>
          </a:p>
          <a:p>
            <a:pPr marL="0" indent="0">
              <a:lnSpc>
                <a:spcPct val="80000"/>
              </a:lnSpc>
              <a:spcBef>
                <a:spcPts val="0"/>
              </a:spcBef>
              <a:buNone/>
            </a:pPr>
            <a:r>
              <a:rPr lang="en-AU" sz="3200" dirty="0">
                <a:solidFill>
                  <a:schemeClr val="accent5">
                    <a:lumMod val="40000"/>
                    <a:lumOff val="60000"/>
                  </a:schemeClr>
                </a:solidFill>
                <a:latin typeface="Corbel" panose="020B0503020204020204" pitchFamily="34" charset="0"/>
                <a:cs typeface="Arial" panose="020B0604020202020204" pitchFamily="34" charset="0"/>
              </a:rPr>
              <a:t>     d                     W</a:t>
            </a:r>
          </a:p>
          <a:p>
            <a:pPr marL="0" indent="0">
              <a:buNone/>
            </a:pPr>
            <a:r>
              <a:rPr lang="en-AU" sz="2800" dirty="0">
                <a:solidFill>
                  <a:schemeClr val="accent5">
                    <a:lumMod val="40000"/>
                    <a:lumOff val="60000"/>
                  </a:schemeClr>
                </a:solidFill>
                <a:latin typeface="Corbel" panose="020B0503020204020204" pitchFamily="34" charset="0"/>
                <a:cs typeface="Arial" panose="020B0604020202020204" pitchFamily="34" charset="0"/>
              </a:rPr>
              <a:t>   </a:t>
            </a:r>
            <a:r>
              <a:rPr lang="en-AU" dirty="0">
                <a:solidFill>
                  <a:schemeClr val="accent5">
                    <a:lumMod val="40000"/>
                    <a:lumOff val="60000"/>
                  </a:schemeClr>
                </a:solidFill>
                <a:latin typeface="Corbel" panose="020B0503020204020204" pitchFamily="34" charset="0"/>
                <a:cs typeface="Arial" panose="020B0604020202020204" pitchFamily="34" charset="0"/>
              </a:rPr>
              <a:t>by means of small angles</a:t>
            </a:r>
          </a:p>
          <a:p>
            <a:pPr marL="0" indent="0">
              <a:buNone/>
            </a:pPr>
            <a:endParaRPr lang="en-AU" sz="2800" dirty="0">
              <a:solidFill>
                <a:schemeClr val="accent5">
                  <a:lumMod val="40000"/>
                  <a:lumOff val="60000"/>
                </a:schemeClr>
              </a:solidFill>
              <a:latin typeface="Arial" panose="020B0604020202020204" pitchFamily="34" charset="0"/>
              <a:cs typeface="Arial" panose="020B0604020202020204" pitchFamily="34" charset="0"/>
            </a:endParaRPr>
          </a:p>
          <a:p>
            <a:pPr marL="0" indent="0">
              <a:buNone/>
            </a:pPr>
            <a:r>
              <a:rPr lang="el-GR" sz="2800" dirty="0">
                <a:solidFill>
                  <a:schemeClr val="accent5">
                    <a:lumMod val="40000"/>
                    <a:lumOff val="60000"/>
                  </a:schemeClr>
                </a:solidFill>
                <a:latin typeface="Arial" panose="020B0604020202020204" pitchFamily="34" charset="0"/>
                <a:cs typeface="Arial" panose="020B0604020202020204" pitchFamily="34" charset="0"/>
              </a:rPr>
              <a:t>λ</a:t>
            </a:r>
            <a:r>
              <a:rPr lang="en-AU" sz="2800" dirty="0">
                <a:solidFill>
                  <a:schemeClr val="accent5">
                    <a:lumMod val="40000"/>
                    <a:lumOff val="60000"/>
                  </a:schemeClr>
                </a:solidFill>
                <a:latin typeface="Arial" panose="020B0604020202020204" pitchFamily="34" charset="0"/>
                <a:cs typeface="Arial" panose="020B0604020202020204" pitchFamily="34" charset="0"/>
              </a:rPr>
              <a:t> = </a:t>
            </a:r>
            <a:r>
              <a:rPr lang="en-AU" sz="2800" u="sng" dirty="0">
                <a:solidFill>
                  <a:schemeClr val="accent5">
                    <a:lumMod val="40000"/>
                    <a:lumOff val="60000"/>
                  </a:schemeClr>
                </a:solidFill>
                <a:latin typeface="Arial" panose="020B0604020202020204" pitchFamily="34" charset="0"/>
                <a:cs typeface="Arial" panose="020B0604020202020204" pitchFamily="34" charset="0"/>
              </a:rPr>
              <a:t>  y d  </a:t>
            </a:r>
            <a:r>
              <a:rPr lang="en-AU" sz="2800" u="sng" dirty="0">
                <a:solidFill>
                  <a:schemeClr val="bg1"/>
                </a:solidFill>
                <a:latin typeface="Arial" panose="020B0604020202020204" pitchFamily="34" charset="0"/>
                <a:cs typeface="Arial" panose="020B0604020202020204" pitchFamily="34" charset="0"/>
              </a:rPr>
              <a:t>.</a:t>
            </a:r>
          </a:p>
          <a:p>
            <a:pPr marL="0" indent="0">
              <a:buNone/>
            </a:pPr>
            <a:r>
              <a:rPr lang="en-AU" sz="2800" dirty="0">
                <a:solidFill>
                  <a:schemeClr val="accent5">
                    <a:lumMod val="40000"/>
                    <a:lumOff val="60000"/>
                  </a:schemeClr>
                </a:solidFill>
                <a:latin typeface="Arial" panose="020B0604020202020204" pitchFamily="34" charset="0"/>
                <a:cs typeface="Arial" panose="020B0604020202020204" pitchFamily="34" charset="0"/>
              </a:rPr>
              <a:t>        L n</a:t>
            </a:r>
          </a:p>
          <a:p>
            <a:pPr marL="0" indent="0">
              <a:buNone/>
            </a:pPr>
            <a:r>
              <a:rPr lang="en-AU" sz="2800" dirty="0">
                <a:solidFill>
                  <a:schemeClr val="accent5">
                    <a:lumMod val="40000"/>
                    <a:lumOff val="60000"/>
                  </a:schemeClr>
                </a:solidFill>
                <a:latin typeface="Arial" panose="020B0604020202020204" pitchFamily="34" charset="0"/>
                <a:cs typeface="Arial" panose="020B0604020202020204" pitchFamily="34" charset="0"/>
              </a:rPr>
              <a:t>   </a:t>
            </a:r>
            <a:r>
              <a:rPr lang="en-AU" sz="2400" dirty="0">
                <a:solidFill>
                  <a:schemeClr val="accent5">
                    <a:lumMod val="40000"/>
                    <a:lumOff val="60000"/>
                  </a:schemeClr>
                </a:solidFill>
                <a:latin typeface="Arial" panose="020B0604020202020204" pitchFamily="34" charset="0"/>
                <a:cs typeface="Arial" panose="020B0604020202020204" pitchFamily="34" charset="0"/>
              </a:rPr>
              <a:t>where n = 0,.5,1,1.5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768614" cy="6857999"/>
          </a:xfrm>
          <a:prstGeom prst="rect">
            <a:avLst/>
          </a:prstGeom>
        </p:spPr>
      </p:pic>
    </p:spTree>
    <p:extLst>
      <p:ext uri="{BB962C8B-B14F-4D97-AF65-F5344CB8AC3E}">
        <p14:creationId xmlns:p14="http://schemas.microsoft.com/office/powerpoint/2010/main" val="1927597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4523656" y="548433"/>
            <a:ext cx="7668344" cy="1143000"/>
          </a:xfrm>
        </p:spPr>
        <p:txBody>
          <a:bodyPr>
            <a:normAutofit/>
          </a:bodyPr>
          <a:lstStyle/>
          <a:p>
            <a:r>
              <a:rPr lang="en-AU" sz="4800" b="1" dirty="0">
                <a:solidFill>
                  <a:schemeClr val="accent6">
                    <a:lumMod val="60000"/>
                    <a:lumOff val="40000"/>
                  </a:schemeClr>
                </a:solidFill>
                <a:latin typeface="Corbel" panose="020B0503020204020204" pitchFamily="34" charset="0"/>
              </a:rPr>
              <a:t>Path Difference</a:t>
            </a:r>
          </a:p>
        </p:txBody>
      </p:sp>
      <p:sp>
        <p:nvSpPr>
          <p:cNvPr id="4" name="Rectangle 1"/>
          <p:cNvSpPr>
            <a:spLocks noChangeArrowheads="1"/>
          </p:cNvSpPr>
          <p:nvPr/>
        </p:nvSpPr>
        <p:spPr bwMode="auto">
          <a:xfrm>
            <a:off x="1981201" y="21235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754" y="954467"/>
            <a:ext cx="6785811" cy="3627818"/>
          </a:xfrm>
          <a:prstGeom prst="rect">
            <a:avLst/>
          </a:prstGeom>
          <a:solidFill>
            <a:schemeClr val="tx1"/>
          </a:solidFill>
        </p:spPr>
      </p:pic>
      <p:sp>
        <p:nvSpPr>
          <p:cNvPr id="3" name="TextBox 2"/>
          <p:cNvSpPr txBox="1"/>
          <p:nvPr/>
        </p:nvSpPr>
        <p:spPr>
          <a:xfrm>
            <a:off x="134753" y="4582285"/>
            <a:ext cx="11944951" cy="2062103"/>
          </a:xfrm>
          <a:prstGeom prst="rect">
            <a:avLst/>
          </a:prstGeom>
          <a:solidFill>
            <a:schemeClr val="bg1"/>
          </a:solidFill>
        </p:spPr>
        <p:txBody>
          <a:bodyPr wrap="square" rtlCol="0">
            <a:spAutoFit/>
          </a:bodyPr>
          <a:lstStyle/>
          <a:p>
            <a:r>
              <a:rPr lang="en-AU" sz="3200" b="1" u="sng" dirty="0">
                <a:solidFill>
                  <a:schemeClr val="accent1">
                    <a:lumMod val="60000"/>
                    <a:lumOff val="40000"/>
                  </a:schemeClr>
                </a:solidFill>
                <a:latin typeface="Corbel" panose="020B0503020204020204" pitchFamily="34" charset="0"/>
              </a:rPr>
              <a:t>Example 7.1a:</a:t>
            </a:r>
            <a:r>
              <a:rPr lang="en-AU" sz="3200" dirty="0">
                <a:solidFill>
                  <a:schemeClr val="accent5">
                    <a:lumMod val="40000"/>
                    <a:lumOff val="60000"/>
                  </a:schemeClr>
                </a:solidFill>
                <a:latin typeface="Corbel" panose="020B0503020204020204" pitchFamily="34" charset="0"/>
              </a:rPr>
              <a:t> In a Young's Double Slit experiment using a laser of wavelength 638 nm, the screen is placed at a distance of 2.5 m from the double slit.  If the slit separation is 0.50 mm, what is the distance between fringes?</a:t>
            </a:r>
          </a:p>
        </p:txBody>
      </p:sp>
    </p:spTree>
    <p:extLst>
      <p:ext uri="{BB962C8B-B14F-4D97-AF65-F5344CB8AC3E}">
        <p14:creationId xmlns:p14="http://schemas.microsoft.com/office/powerpoint/2010/main" val="746227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4508972" y="570219"/>
            <a:ext cx="7668344" cy="1143000"/>
          </a:xfrm>
        </p:spPr>
        <p:txBody>
          <a:bodyPr>
            <a:noAutofit/>
          </a:bodyPr>
          <a:lstStyle/>
          <a:p>
            <a:r>
              <a:rPr lang="en-AU" sz="4800" b="1" dirty="0">
                <a:solidFill>
                  <a:schemeClr val="accent6">
                    <a:lumMod val="60000"/>
                    <a:lumOff val="40000"/>
                  </a:schemeClr>
                </a:solidFill>
                <a:latin typeface="Corbel" panose="020B0503020204020204" pitchFamily="34" charset="0"/>
              </a:rPr>
              <a:t>Path Difference</a:t>
            </a:r>
          </a:p>
        </p:txBody>
      </p:sp>
      <p:sp>
        <p:nvSpPr>
          <p:cNvPr id="4" name="Rectangle 1"/>
          <p:cNvSpPr>
            <a:spLocks noChangeArrowheads="1"/>
          </p:cNvSpPr>
          <p:nvPr/>
        </p:nvSpPr>
        <p:spPr bwMode="auto">
          <a:xfrm>
            <a:off x="1981201" y="21235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8040"/>
            <a:ext cx="6198235" cy="4400747"/>
          </a:xfrm>
          <a:prstGeom prst="rect">
            <a:avLst/>
          </a:prstGeom>
          <a:solidFill>
            <a:schemeClr val="tx1"/>
          </a:solidFill>
        </p:spPr>
      </p:pic>
      <p:sp>
        <p:nvSpPr>
          <p:cNvPr id="3" name="TextBox 2"/>
          <p:cNvSpPr txBox="1"/>
          <p:nvPr/>
        </p:nvSpPr>
        <p:spPr>
          <a:xfrm>
            <a:off x="6294922" y="1415175"/>
            <a:ext cx="5803274" cy="4524315"/>
          </a:xfrm>
          <a:prstGeom prst="rect">
            <a:avLst/>
          </a:prstGeom>
          <a:noFill/>
        </p:spPr>
        <p:txBody>
          <a:bodyPr wrap="square" rtlCol="0">
            <a:spAutoFit/>
          </a:bodyPr>
          <a:lstStyle/>
          <a:p>
            <a:r>
              <a:rPr lang="en-AU" sz="3200" b="1" u="sng" dirty="0">
                <a:solidFill>
                  <a:schemeClr val="accent1">
                    <a:lumMod val="60000"/>
                    <a:lumOff val="40000"/>
                  </a:schemeClr>
                </a:solidFill>
                <a:latin typeface="Corbel" panose="020B0503020204020204" pitchFamily="34" charset="0"/>
              </a:rPr>
              <a:t>Example 7.1b:</a:t>
            </a:r>
            <a:r>
              <a:rPr lang="en-AU" sz="3200" b="1" dirty="0">
                <a:solidFill>
                  <a:schemeClr val="accent1">
                    <a:lumMod val="60000"/>
                    <a:lumOff val="4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rPr>
              <a:t>A monochromatic laser light is shone on a pair of double slits, 0.15 mm apart, and an interference pattern is observed 2 m from the slits as shown in the figure. The second order bright fringe is 20 mm from the central maxima. What is the wavelength of the light used?</a:t>
            </a:r>
          </a:p>
        </p:txBody>
      </p:sp>
      <p:grpSp>
        <p:nvGrpSpPr>
          <p:cNvPr id="10" name="Group 9"/>
          <p:cNvGrpSpPr/>
          <p:nvPr/>
        </p:nvGrpSpPr>
        <p:grpSpPr>
          <a:xfrm>
            <a:off x="4898649" y="1722844"/>
            <a:ext cx="337493" cy="3792432"/>
            <a:chOff x="3030086" y="1772816"/>
            <a:chExt cx="279228" cy="2339350"/>
          </a:xfrm>
        </p:grpSpPr>
        <p:sp>
          <p:nvSpPr>
            <p:cNvPr id="6" name="Rectangle 5"/>
            <p:cNvSpPr/>
            <p:nvPr/>
          </p:nvSpPr>
          <p:spPr>
            <a:xfrm>
              <a:off x="3031626" y="1772816"/>
              <a:ext cx="277688" cy="2339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3030086" y="2700172"/>
              <a:ext cx="279228" cy="4846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3030086" y="2290690"/>
              <a:ext cx="279228" cy="1404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030086" y="3453808"/>
              <a:ext cx="279228" cy="1404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3030086" y="1919868"/>
              <a:ext cx="279228" cy="1017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3030086" y="3863290"/>
              <a:ext cx="279228" cy="1017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171019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4508972" y="570219"/>
            <a:ext cx="7668344" cy="1143000"/>
          </a:xfrm>
        </p:spPr>
        <p:txBody>
          <a:bodyPr>
            <a:noAutofit/>
          </a:bodyPr>
          <a:lstStyle/>
          <a:p>
            <a:r>
              <a:rPr lang="en-AU" sz="4800" b="1" dirty="0">
                <a:solidFill>
                  <a:schemeClr val="accent6">
                    <a:lumMod val="60000"/>
                    <a:lumOff val="40000"/>
                  </a:schemeClr>
                </a:solidFill>
                <a:latin typeface="Corbel" panose="020B0503020204020204" pitchFamily="34" charset="0"/>
              </a:rPr>
              <a:t>Path Difference</a:t>
            </a:r>
          </a:p>
        </p:txBody>
      </p:sp>
      <p:sp>
        <p:nvSpPr>
          <p:cNvPr id="4" name="Rectangle 1"/>
          <p:cNvSpPr>
            <a:spLocks noChangeArrowheads="1"/>
          </p:cNvSpPr>
          <p:nvPr/>
        </p:nvSpPr>
        <p:spPr bwMode="auto">
          <a:xfrm>
            <a:off x="1981201" y="21235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3" name="TextBox 2"/>
          <p:cNvSpPr txBox="1"/>
          <p:nvPr/>
        </p:nvSpPr>
        <p:spPr>
          <a:xfrm>
            <a:off x="5606053" y="1548163"/>
            <a:ext cx="6477042" cy="4031873"/>
          </a:xfrm>
          <a:prstGeom prst="rect">
            <a:avLst/>
          </a:prstGeom>
          <a:noFill/>
        </p:spPr>
        <p:txBody>
          <a:bodyPr wrap="square" rtlCol="0">
            <a:spAutoFit/>
          </a:bodyPr>
          <a:lstStyle/>
          <a:p>
            <a:r>
              <a:rPr lang="en-AU" sz="3200" b="1" u="sng" dirty="0">
                <a:solidFill>
                  <a:schemeClr val="accent1">
                    <a:lumMod val="60000"/>
                    <a:lumOff val="40000"/>
                  </a:schemeClr>
                </a:solidFill>
                <a:latin typeface="Corbel" panose="020B0503020204020204" pitchFamily="34" charset="0"/>
              </a:rPr>
              <a:t>Example 7.1c:</a:t>
            </a:r>
            <a:r>
              <a:rPr lang="en-AU" sz="3200" b="1" dirty="0">
                <a:solidFill>
                  <a:schemeClr val="accent1">
                    <a:lumMod val="60000"/>
                    <a:lumOff val="4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rPr>
              <a:t>Light of an unknown wavelength emitted by a laser is directed through a pair of thin slits separated by 50 </a:t>
            </a:r>
            <a:r>
              <a:rPr lang="en-AU" sz="3200" dirty="0" err="1">
                <a:solidFill>
                  <a:schemeClr val="accent5">
                    <a:lumMod val="40000"/>
                    <a:lumOff val="60000"/>
                  </a:schemeClr>
                </a:solidFill>
                <a:latin typeface="Corbel" panose="020B0503020204020204" pitchFamily="34" charset="0"/>
              </a:rPr>
              <a:t>μm</a:t>
            </a:r>
            <a:r>
              <a:rPr lang="en-AU" sz="3200" dirty="0">
                <a:solidFill>
                  <a:schemeClr val="accent5">
                    <a:lumMod val="40000"/>
                    <a:lumOff val="60000"/>
                  </a:schemeClr>
                </a:solidFill>
                <a:latin typeface="Corbel" panose="020B0503020204020204" pitchFamily="34" charset="0"/>
              </a:rPr>
              <a:t>. The slits are 2.0 m from a screen on which five bright fringes are seen over a width of 12.5 cm from M to X. What colour is the laser light?</a:t>
            </a:r>
          </a:p>
        </p:txBody>
      </p:sp>
      <p:grpSp>
        <p:nvGrpSpPr>
          <p:cNvPr id="13" name="Group 12"/>
          <p:cNvGrpSpPr/>
          <p:nvPr/>
        </p:nvGrpSpPr>
        <p:grpSpPr>
          <a:xfrm>
            <a:off x="404260" y="1597793"/>
            <a:ext cx="5107572" cy="4620126"/>
            <a:chOff x="5643570" y="3844177"/>
            <a:chExt cx="3500430" cy="3013823"/>
          </a:xfrm>
        </p:grpSpPr>
        <p:pic>
          <p:nvPicPr>
            <p:cNvPr id="17" name="Picture 2"/>
            <p:cNvPicPr>
              <a:picLocks noChangeAspect="1" noChangeArrowheads="1"/>
            </p:cNvPicPr>
            <p:nvPr/>
          </p:nvPicPr>
          <p:blipFill>
            <a:blip r:embed="rId2"/>
            <a:srcRect/>
            <a:stretch>
              <a:fillRect/>
            </a:stretch>
          </p:blipFill>
          <p:spPr bwMode="auto">
            <a:xfrm>
              <a:off x="5643570" y="3844177"/>
              <a:ext cx="3500430" cy="3013823"/>
            </a:xfrm>
            <a:prstGeom prst="rect">
              <a:avLst/>
            </a:prstGeom>
            <a:noFill/>
            <a:ln w="9525">
              <a:noFill/>
              <a:miter lim="800000"/>
              <a:headEnd/>
              <a:tailEnd/>
            </a:ln>
            <a:effectLst/>
          </p:spPr>
        </p:pic>
        <p:sp>
          <p:nvSpPr>
            <p:cNvPr id="18" name="TextBox 17"/>
            <p:cNvSpPr txBox="1"/>
            <p:nvPr/>
          </p:nvSpPr>
          <p:spPr>
            <a:xfrm>
              <a:off x="6195934" y="5715016"/>
              <a:ext cx="290464" cy="369332"/>
            </a:xfrm>
            <a:prstGeom prst="rect">
              <a:avLst/>
            </a:prstGeom>
            <a:noFill/>
          </p:spPr>
          <p:txBody>
            <a:bodyPr wrap="none" rtlCol="0">
              <a:spAutoFit/>
            </a:bodyPr>
            <a:lstStyle/>
            <a:p>
              <a:r>
                <a:rPr lang="en-AU" b="1" dirty="0">
                  <a:solidFill>
                    <a:schemeClr val="tx1">
                      <a:lumMod val="75000"/>
                      <a:lumOff val="25000"/>
                    </a:schemeClr>
                  </a:solidFill>
                  <a:latin typeface="+mn-lt"/>
                </a:rPr>
                <a:t>x</a:t>
              </a:r>
            </a:p>
          </p:txBody>
        </p:sp>
      </p:grpSp>
    </p:spTree>
    <p:extLst>
      <p:ext uri="{BB962C8B-B14F-4D97-AF65-F5344CB8AC3E}">
        <p14:creationId xmlns:p14="http://schemas.microsoft.com/office/powerpoint/2010/main" val="2489573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280160" y="526382"/>
            <a:ext cx="10911840" cy="1143000"/>
          </a:xfrm>
        </p:spPr>
        <p:txBody>
          <a:bodyPr>
            <a:noAutofit/>
          </a:bodyPr>
          <a:lstStyle/>
          <a:p>
            <a:r>
              <a:rPr lang="en-AU" sz="4800" b="1" dirty="0">
                <a:solidFill>
                  <a:schemeClr val="accent6">
                    <a:lumMod val="60000"/>
                    <a:lumOff val="40000"/>
                  </a:schemeClr>
                </a:solidFill>
                <a:latin typeface="Corbel" panose="020B0503020204020204" pitchFamily="34" charset="0"/>
              </a:rPr>
              <a:t>Changing Distance between Slits</a:t>
            </a:r>
          </a:p>
        </p:txBody>
      </p:sp>
      <p:sp>
        <p:nvSpPr>
          <p:cNvPr id="4" name="TextBox 3"/>
          <p:cNvSpPr txBox="1"/>
          <p:nvPr/>
        </p:nvSpPr>
        <p:spPr>
          <a:xfrm>
            <a:off x="383398" y="1526828"/>
            <a:ext cx="11657805" cy="1077218"/>
          </a:xfrm>
          <a:prstGeom prst="rect">
            <a:avLst/>
          </a:prstGeom>
          <a:noFill/>
        </p:spPr>
        <p:txBody>
          <a:bodyPr wrap="square" rtlCol="0">
            <a:spAutoFit/>
          </a:bodyPr>
          <a:lstStyle/>
          <a:p>
            <a:r>
              <a:rPr lang="en-AU" sz="3200" dirty="0">
                <a:solidFill>
                  <a:schemeClr val="accent5">
                    <a:lumMod val="40000"/>
                    <a:lumOff val="60000"/>
                  </a:schemeClr>
                </a:solidFill>
                <a:latin typeface="Corbel" panose="020B0503020204020204" pitchFamily="34" charset="0"/>
              </a:rPr>
              <a:t>Increasing the gap between the slits decreases the distances between the maximum intensity point.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24" y="2634460"/>
            <a:ext cx="5550394" cy="420829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410739348"/>
              </p:ext>
            </p:extLst>
          </p:nvPr>
        </p:nvGraphicFramePr>
        <p:xfrm>
          <a:off x="7295527" y="3350907"/>
          <a:ext cx="3792776" cy="1827483"/>
        </p:xfrm>
        <a:graphic>
          <a:graphicData uri="http://schemas.openxmlformats.org/drawingml/2006/table">
            <a:tbl>
              <a:tblPr/>
              <a:tblGrid>
                <a:gridCol w="3792776">
                  <a:extLst>
                    <a:ext uri="{9D8B030D-6E8A-4147-A177-3AD203B41FA5}">
                      <a16:colId xmlns:a16="http://schemas.microsoft.com/office/drawing/2014/main" val="20000"/>
                    </a:ext>
                  </a:extLst>
                </a:gridCol>
              </a:tblGrid>
              <a:tr h="1827483">
                <a:tc>
                  <a:txBody>
                    <a:bodyPr/>
                    <a:lstStyle/>
                    <a:p>
                      <a:r>
                        <a:rPr lang="en-AU" sz="4400" b="1" i="0" u="none" dirty="0" err="1">
                          <a:solidFill>
                            <a:srgbClr val="002060"/>
                          </a:solidFill>
                          <a:effectLst/>
                          <a:latin typeface="Corbel" panose="020B0503020204020204" pitchFamily="34" charset="0"/>
                        </a:rPr>
                        <a:t>Δx</a:t>
                      </a:r>
                      <a:r>
                        <a:rPr lang="en-AU" sz="4400" b="1" i="0" u="none" dirty="0">
                          <a:solidFill>
                            <a:srgbClr val="002060"/>
                          </a:solidFill>
                          <a:effectLst/>
                          <a:latin typeface="Corbel" panose="020B0503020204020204" pitchFamily="34" charset="0"/>
                        </a:rPr>
                        <a:t>  =  </a:t>
                      </a:r>
                      <a:r>
                        <a:rPr lang="en-AU" sz="4400" b="1" i="0" u="sng" dirty="0">
                          <a:solidFill>
                            <a:srgbClr val="002060"/>
                          </a:solidFill>
                          <a:effectLst/>
                          <a:latin typeface="Corbel" panose="020B0503020204020204" pitchFamily="34" charset="0"/>
                        </a:rPr>
                        <a:t>  </a:t>
                      </a:r>
                      <a:r>
                        <a:rPr lang="el-GR" sz="4400" b="1" i="0" u="sng" dirty="0">
                          <a:solidFill>
                            <a:srgbClr val="002060"/>
                          </a:solidFill>
                          <a:effectLst/>
                          <a:latin typeface="Corbel" panose="020B0503020204020204" pitchFamily="34" charset="0"/>
                        </a:rPr>
                        <a:t>λ</a:t>
                      </a:r>
                      <a:r>
                        <a:rPr lang="en-AU" sz="4400" b="1" i="0" u="sng" dirty="0">
                          <a:solidFill>
                            <a:srgbClr val="002060"/>
                          </a:solidFill>
                          <a:effectLst/>
                          <a:latin typeface="Corbel" panose="020B0503020204020204" pitchFamily="34" charset="0"/>
                        </a:rPr>
                        <a:t> n L  </a:t>
                      </a:r>
                      <a:r>
                        <a:rPr lang="en-AU" sz="4400" b="1" i="0" u="sng" dirty="0">
                          <a:solidFill>
                            <a:schemeClr val="accent4">
                              <a:lumMod val="40000"/>
                              <a:lumOff val="60000"/>
                            </a:schemeClr>
                          </a:solidFill>
                          <a:effectLst/>
                          <a:latin typeface="Corbel" panose="020B0503020204020204" pitchFamily="34" charset="0"/>
                        </a:rPr>
                        <a:t>.</a:t>
                      </a:r>
                    </a:p>
                    <a:p>
                      <a:r>
                        <a:rPr lang="en-AU" sz="4400" b="1" i="0" u="none" dirty="0">
                          <a:solidFill>
                            <a:srgbClr val="002060"/>
                          </a:solidFill>
                          <a:effectLst/>
                          <a:latin typeface="Corbel" panose="020B0503020204020204" pitchFamily="34" charset="0"/>
                        </a:rPr>
                        <a:t>               d</a:t>
                      </a:r>
                    </a:p>
                  </a:txBody>
                  <a:tcPr anchor="ctr">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0938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1126156" y="517240"/>
            <a:ext cx="11065844" cy="1143000"/>
          </a:xfrm>
        </p:spPr>
        <p:txBody>
          <a:bodyPr>
            <a:noAutofit/>
          </a:bodyPr>
          <a:lstStyle/>
          <a:p>
            <a:r>
              <a:rPr lang="en-AU" sz="4800" b="1" dirty="0">
                <a:solidFill>
                  <a:schemeClr val="accent6">
                    <a:lumMod val="60000"/>
                    <a:lumOff val="40000"/>
                  </a:schemeClr>
                </a:solidFill>
                <a:latin typeface="Corbel" panose="020B0503020204020204" pitchFamily="34" charset="0"/>
              </a:rPr>
              <a:t>Changing Wavelength</a:t>
            </a:r>
          </a:p>
        </p:txBody>
      </p:sp>
      <p:sp>
        <p:nvSpPr>
          <p:cNvPr id="4" name="TextBox 3"/>
          <p:cNvSpPr txBox="1"/>
          <p:nvPr/>
        </p:nvSpPr>
        <p:spPr>
          <a:xfrm>
            <a:off x="6545179" y="1453451"/>
            <a:ext cx="5390147" cy="3046988"/>
          </a:xfrm>
          <a:prstGeom prst="rect">
            <a:avLst/>
          </a:prstGeom>
          <a:noFill/>
        </p:spPr>
        <p:txBody>
          <a:bodyPr wrap="square" rtlCol="0">
            <a:spAutoFit/>
          </a:bodyPr>
          <a:lstStyle/>
          <a:p>
            <a:r>
              <a:rPr lang="en-AU" sz="3200" dirty="0">
                <a:solidFill>
                  <a:schemeClr val="accent5">
                    <a:lumMod val="40000"/>
                    <a:lumOff val="60000"/>
                  </a:schemeClr>
                </a:solidFill>
                <a:latin typeface="Corbel" panose="020B0503020204020204" pitchFamily="34" charset="0"/>
              </a:rPr>
              <a:t>Increasing the wavelength (purple has a short wavelength in comparison to red), increases the distances between the maximum intensity point.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47" y="2282037"/>
            <a:ext cx="5895480" cy="443680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471069613"/>
              </p:ext>
            </p:extLst>
          </p:nvPr>
        </p:nvGraphicFramePr>
        <p:xfrm>
          <a:off x="7238198" y="4581626"/>
          <a:ext cx="3790248" cy="1867300"/>
        </p:xfrm>
        <a:graphic>
          <a:graphicData uri="http://schemas.openxmlformats.org/drawingml/2006/table">
            <a:tbl>
              <a:tblPr/>
              <a:tblGrid>
                <a:gridCol w="3790248">
                  <a:extLst>
                    <a:ext uri="{9D8B030D-6E8A-4147-A177-3AD203B41FA5}">
                      <a16:colId xmlns:a16="http://schemas.microsoft.com/office/drawing/2014/main" val="20000"/>
                    </a:ext>
                  </a:extLst>
                </a:gridCol>
              </a:tblGrid>
              <a:tr h="1867300">
                <a:tc>
                  <a:txBody>
                    <a:bodyPr/>
                    <a:lstStyle/>
                    <a:p>
                      <a:r>
                        <a:rPr lang="en-AU" sz="4400" b="1" i="0" u="none" dirty="0" err="1">
                          <a:solidFill>
                            <a:srgbClr val="002060"/>
                          </a:solidFill>
                          <a:effectLst/>
                          <a:latin typeface="Corbel" panose="020B0503020204020204" pitchFamily="34" charset="0"/>
                        </a:rPr>
                        <a:t>Δx</a:t>
                      </a:r>
                      <a:r>
                        <a:rPr lang="en-AU" sz="4400" b="1" i="0" u="none" dirty="0">
                          <a:solidFill>
                            <a:srgbClr val="002060"/>
                          </a:solidFill>
                          <a:effectLst/>
                          <a:latin typeface="Corbel" panose="020B0503020204020204" pitchFamily="34" charset="0"/>
                        </a:rPr>
                        <a:t>  =  </a:t>
                      </a:r>
                      <a:r>
                        <a:rPr lang="en-AU" sz="4400" b="1" i="0" u="sng" dirty="0">
                          <a:solidFill>
                            <a:srgbClr val="002060"/>
                          </a:solidFill>
                          <a:effectLst/>
                          <a:latin typeface="Corbel" panose="020B0503020204020204" pitchFamily="34" charset="0"/>
                        </a:rPr>
                        <a:t>  </a:t>
                      </a:r>
                      <a:r>
                        <a:rPr lang="el-GR" sz="4400" b="1" i="0" u="sng" dirty="0">
                          <a:solidFill>
                            <a:srgbClr val="002060"/>
                          </a:solidFill>
                          <a:effectLst/>
                          <a:latin typeface="Corbel" panose="020B0503020204020204" pitchFamily="34" charset="0"/>
                        </a:rPr>
                        <a:t>λ</a:t>
                      </a:r>
                      <a:r>
                        <a:rPr lang="en-AU" sz="4400" b="1" i="0" u="sng" dirty="0">
                          <a:solidFill>
                            <a:srgbClr val="002060"/>
                          </a:solidFill>
                          <a:effectLst/>
                          <a:latin typeface="Corbel" panose="020B0503020204020204" pitchFamily="34" charset="0"/>
                        </a:rPr>
                        <a:t> n L  </a:t>
                      </a:r>
                      <a:r>
                        <a:rPr lang="en-AU" sz="4400" b="1" i="0" u="sng" dirty="0">
                          <a:solidFill>
                            <a:schemeClr val="accent3">
                              <a:lumMod val="40000"/>
                              <a:lumOff val="60000"/>
                            </a:schemeClr>
                          </a:solidFill>
                          <a:effectLst/>
                          <a:latin typeface="Corbel" panose="020B0503020204020204" pitchFamily="34" charset="0"/>
                        </a:rPr>
                        <a:t>.</a:t>
                      </a:r>
                    </a:p>
                    <a:p>
                      <a:r>
                        <a:rPr lang="en-AU" sz="4400" b="1" i="0" u="none" dirty="0">
                          <a:solidFill>
                            <a:srgbClr val="002060"/>
                          </a:solidFill>
                          <a:effectLst/>
                          <a:latin typeface="Corbel" panose="020B0503020204020204" pitchFamily="34" charset="0"/>
                        </a:rPr>
                        <a:t>                d</a:t>
                      </a:r>
                    </a:p>
                  </a:txBody>
                  <a:tcPr anchor="ctr">
                    <a:lnL>
                      <a:noFill/>
                    </a:lnL>
                    <a:lnR>
                      <a:noFill/>
                    </a:lnR>
                    <a:lnT>
                      <a:noFill/>
                    </a:lnT>
                    <a:lnB>
                      <a:noFill/>
                    </a:lnB>
                    <a:solidFill>
                      <a:schemeClr val="accent3">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0506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12192001" cy="1143000"/>
          </a:xfrm>
        </p:spPr>
        <p:txBody>
          <a:bodyPr>
            <a:normAutofit fontScale="90000"/>
          </a:bodyPr>
          <a:lstStyle/>
          <a:p>
            <a:pPr algn="r"/>
            <a:r>
              <a:rPr lang="en-AU" sz="60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1981200" y="1916832"/>
            <a:ext cx="8229600" cy="4752528"/>
          </a:xfrm>
          <a:solidFill>
            <a:schemeClr val="accent1">
              <a:alpha val="50000"/>
            </a:schemeClr>
          </a:solidFill>
        </p:spPr>
        <p:txBody>
          <a:bodyPr/>
          <a:lstStyle/>
          <a:p>
            <a:pPr marL="0" indent="0">
              <a:buNone/>
            </a:pPr>
            <a:r>
              <a:rPr lang="en-AU" sz="2800" b="1" u="sng" dirty="0">
                <a:latin typeface="Arial" pitchFamily="34" charset="0"/>
                <a:cs typeface="Arial" pitchFamily="34" charset="0"/>
              </a:rPr>
              <a:t>Context:</a:t>
            </a:r>
            <a:r>
              <a:rPr lang="en-AU" sz="2800" dirty="0">
                <a:latin typeface="Arial" pitchFamily="34" charset="0"/>
                <a:cs typeface="Arial" pitchFamily="34" charset="0"/>
              </a:rPr>
              <a:t> How is this content used to better society?</a:t>
            </a: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6" name="TextBox 5"/>
          <p:cNvSpPr txBox="1"/>
          <p:nvPr/>
        </p:nvSpPr>
        <p:spPr>
          <a:xfrm>
            <a:off x="2243573" y="2908102"/>
            <a:ext cx="7704855" cy="2246769"/>
          </a:xfrm>
          <a:prstGeom prst="rect">
            <a:avLst/>
          </a:prstGeom>
          <a:noFill/>
        </p:spPr>
        <p:txBody>
          <a:bodyPr wrap="square" rtlCol="0">
            <a:spAutoFit/>
          </a:bodyPr>
          <a:lstStyle/>
          <a:p>
            <a:r>
              <a:rPr lang="en-AU" sz="2800" dirty="0">
                <a:latin typeface="Arial" pitchFamily="34" charset="0"/>
                <a:cs typeface="Arial" pitchFamily="34" charset="0"/>
              </a:rPr>
              <a:t>The different behaviours of light particles can be manipulated to suit a variety of modern technological advances. By improving our understanding of this phenomena we can improve on this technology.</a:t>
            </a:r>
          </a:p>
        </p:txBody>
      </p:sp>
    </p:spTree>
    <p:extLst>
      <p:ext uri="{BB962C8B-B14F-4D97-AF65-F5344CB8AC3E}">
        <p14:creationId xmlns:p14="http://schemas.microsoft.com/office/powerpoint/2010/main" val="30645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1981200" y="1984607"/>
            <a:ext cx="8229600" cy="4756761"/>
          </a:xfrm>
          <a:solidFill>
            <a:schemeClr val="accent1">
              <a:alpha val="50000"/>
            </a:schemeClr>
          </a:solidFill>
        </p:spPr>
        <p:txBody>
          <a:bodyPr/>
          <a:lstStyle/>
          <a:p>
            <a:pPr marL="0" indent="0">
              <a:buNone/>
            </a:pPr>
            <a:r>
              <a:rPr lang="en-AU" sz="2800" b="1" u="sng" dirty="0">
                <a:latin typeface="Arial" pitchFamily="34" charset="0"/>
                <a:cs typeface="Arial" pitchFamily="34" charset="0"/>
              </a:rPr>
              <a:t>Key Words</a:t>
            </a: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8" name="TextBox 7"/>
          <p:cNvSpPr txBox="1"/>
          <p:nvPr/>
        </p:nvSpPr>
        <p:spPr>
          <a:xfrm>
            <a:off x="2279577" y="2581488"/>
            <a:ext cx="7344816" cy="3970318"/>
          </a:xfrm>
          <a:prstGeom prst="rect">
            <a:avLst/>
          </a:prstGeom>
          <a:noFill/>
        </p:spPr>
        <p:txBody>
          <a:bodyPr wrap="square" rtlCol="0">
            <a:spAutoFit/>
          </a:bodyPr>
          <a:lstStyle/>
          <a:p>
            <a:r>
              <a:rPr lang="en-AU" sz="2800" dirty="0">
                <a:latin typeface="Arial" pitchFamily="34" charset="0"/>
                <a:cs typeface="Arial" pitchFamily="34" charset="0"/>
              </a:rPr>
              <a:t>Transverse</a:t>
            </a:r>
          </a:p>
          <a:p>
            <a:r>
              <a:rPr lang="en-AU" sz="2800" dirty="0">
                <a:latin typeface="Arial" pitchFamily="34" charset="0"/>
                <a:cs typeface="Arial" pitchFamily="34" charset="0"/>
              </a:rPr>
              <a:t>Duality</a:t>
            </a:r>
          </a:p>
          <a:p>
            <a:r>
              <a:rPr lang="en-AU" sz="2800" dirty="0">
                <a:latin typeface="Arial" pitchFamily="34" charset="0"/>
                <a:cs typeface="Arial" pitchFamily="34" charset="0"/>
              </a:rPr>
              <a:t>Interference</a:t>
            </a:r>
          </a:p>
          <a:p>
            <a:r>
              <a:rPr lang="en-AU" sz="2800" dirty="0">
                <a:latin typeface="Arial" pitchFamily="34" charset="0"/>
                <a:cs typeface="Arial" pitchFamily="34" charset="0"/>
              </a:rPr>
              <a:t>Diffraction</a:t>
            </a:r>
          </a:p>
          <a:p>
            <a:r>
              <a:rPr lang="en-AU" sz="2800" dirty="0">
                <a:latin typeface="Arial" pitchFamily="34" charset="0"/>
                <a:cs typeface="Arial" pitchFamily="34" charset="0"/>
              </a:rPr>
              <a:t>Path Difference</a:t>
            </a:r>
          </a:p>
          <a:p>
            <a:r>
              <a:rPr lang="en-AU" sz="2800" dirty="0">
                <a:latin typeface="Arial" pitchFamily="34" charset="0"/>
                <a:cs typeface="Arial" pitchFamily="34" charset="0"/>
              </a:rPr>
              <a:t>Wavelength</a:t>
            </a:r>
          </a:p>
          <a:p>
            <a:r>
              <a:rPr lang="en-AU" sz="2800" dirty="0">
                <a:latin typeface="Arial" pitchFamily="34" charset="0"/>
                <a:cs typeface="Arial" pitchFamily="34" charset="0"/>
              </a:rPr>
              <a:t>Maxima</a:t>
            </a:r>
          </a:p>
          <a:p>
            <a:r>
              <a:rPr lang="en-AU" sz="2800" dirty="0">
                <a:latin typeface="Arial" pitchFamily="34" charset="0"/>
                <a:cs typeface="Arial" pitchFamily="34" charset="0"/>
              </a:rPr>
              <a:t>Minima</a:t>
            </a:r>
          </a:p>
          <a:p>
            <a:r>
              <a:rPr lang="en-AU" sz="2800" dirty="0">
                <a:latin typeface="Arial" pitchFamily="34" charset="0"/>
                <a:cs typeface="Arial" pitchFamily="34" charset="0"/>
              </a:rPr>
              <a:t>Fringe</a:t>
            </a:r>
          </a:p>
        </p:txBody>
      </p:sp>
      <p:sp>
        <p:nvSpPr>
          <p:cNvPr id="5"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6" name="TextBox 5"/>
          <p:cNvSpPr txBox="1"/>
          <p:nvPr/>
        </p:nvSpPr>
        <p:spPr>
          <a:xfrm>
            <a:off x="5758107" y="2581487"/>
            <a:ext cx="7344816" cy="2246769"/>
          </a:xfrm>
          <a:prstGeom prst="rect">
            <a:avLst/>
          </a:prstGeom>
          <a:noFill/>
        </p:spPr>
        <p:txBody>
          <a:bodyPr wrap="square" rtlCol="0">
            <a:spAutoFit/>
          </a:bodyPr>
          <a:lstStyle/>
          <a:p>
            <a:r>
              <a:rPr lang="en-AU" sz="2800" dirty="0">
                <a:latin typeface="Arial" pitchFamily="34" charset="0"/>
                <a:cs typeface="Arial" pitchFamily="34" charset="0"/>
              </a:rPr>
              <a:t>Bright</a:t>
            </a:r>
          </a:p>
          <a:p>
            <a:r>
              <a:rPr lang="en-AU" sz="2800" dirty="0">
                <a:latin typeface="Arial" pitchFamily="34" charset="0"/>
                <a:cs typeface="Arial" pitchFamily="34" charset="0"/>
              </a:rPr>
              <a:t>Dark</a:t>
            </a:r>
          </a:p>
          <a:p>
            <a:r>
              <a:rPr lang="en-AU" sz="2800" dirty="0">
                <a:latin typeface="Arial" pitchFamily="34" charset="0"/>
                <a:cs typeface="Arial" pitchFamily="34" charset="0"/>
              </a:rPr>
              <a:t>Nodal</a:t>
            </a:r>
          </a:p>
          <a:p>
            <a:r>
              <a:rPr lang="en-AU" sz="2800" dirty="0" err="1">
                <a:latin typeface="Arial" pitchFamily="34" charset="0"/>
                <a:cs typeface="Arial" pitchFamily="34" charset="0"/>
              </a:rPr>
              <a:t>Antinodal</a:t>
            </a:r>
            <a:endParaRPr lang="en-AU" sz="2800" dirty="0">
              <a:latin typeface="Arial" pitchFamily="34" charset="0"/>
              <a:cs typeface="Arial" pitchFamily="34" charset="0"/>
            </a:endParaRPr>
          </a:p>
          <a:p>
            <a:endParaRPr lang="en-AU" sz="2800" dirty="0">
              <a:latin typeface="Arial" pitchFamily="34" charset="0"/>
              <a:cs typeface="Arial" pitchFamily="34" charset="0"/>
            </a:endParaRPr>
          </a:p>
        </p:txBody>
      </p:sp>
    </p:spTree>
    <p:extLst>
      <p:ext uri="{BB962C8B-B14F-4D97-AF65-F5344CB8AC3E}">
        <p14:creationId xmlns:p14="http://schemas.microsoft.com/office/powerpoint/2010/main" val="196224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205" y="490889"/>
            <a:ext cx="9294796" cy="1143000"/>
          </a:xfrm>
        </p:spPr>
        <p:txBody>
          <a:bodyPr>
            <a:normAutofit/>
          </a:bodyPr>
          <a:lstStyle/>
          <a:p>
            <a:r>
              <a:rPr lang="en-AU" sz="4800" b="1" cap="none" dirty="0">
                <a:solidFill>
                  <a:schemeClr val="accent6">
                    <a:lumMod val="60000"/>
                    <a:lumOff val="40000"/>
                  </a:schemeClr>
                </a:solidFill>
                <a:latin typeface="Corbel" panose="020B0503020204020204" pitchFamily="34" charset="0"/>
              </a:rPr>
              <a:t>TRANSVERSE WAVE IN A LIQUID</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95473" y="1383615"/>
            <a:ext cx="7791772" cy="2286016"/>
          </a:xfrm>
        </p:spPr>
      </p:pic>
      <p:sp>
        <p:nvSpPr>
          <p:cNvPr id="5" name="Title 1"/>
          <p:cNvSpPr txBox="1">
            <a:spLocks/>
          </p:cNvSpPr>
          <p:nvPr/>
        </p:nvSpPr>
        <p:spPr>
          <a:xfrm>
            <a:off x="2897205" y="3772545"/>
            <a:ext cx="9294796" cy="857256"/>
          </a:xfrm>
          <a:prstGeom prst="rect">
            <a:avLst/>
          </a:prstGeom>
        </p:spPr>
        <p:txBody>
          <a:bodyPr vert="horz" lIns="91440" tIns="45720" rIns="91440" bIns="45720" rtlCol="0" anchor="ctr">
            <a:noAutofit/>
          </a:bodyPr>
          <a:lstStyle/>
          <a:p>
            <a:pPr algn="r" defTabSz="914400">
              <a:spcBef>
                <a:spcPct val="0"/>
              </a:spcBef>
              <a:defRPr/>
            </a:pPr>
            <a:r>
              <a:rPr lang="en-AU" sz="4800" b="1" dirty="0">
                <a:solidFill>
                  <a:schemeClr val="accent6">
                    <a:lumMod val="60000"/>
                    <a:lumOff val="40000"/>
                  </a:schemeClr>
                </a:solidFill>
                <a:latin typeface="Corbel" panose="020B0503020204020204" pitchFamily="34" charset="0"/>
                <a:ea typeface="+mj-ea"/>
                <a:cs typeface="+mj-cs"/>
              </a:rPr>
              <a:t>LONGITUDINAL WAVE IN A GAS</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473" y="4732715"/>
            <a:ext cx="7791770" cy="2017237"/>
          </a:xfrm>
          <a:prstGeom prst="rect">
            <a:avLst/>
          </a:prstGeom>
        </p:spPr>
      </p:pic>
    </p:spTree>
    <p:extLst>
      <p:ext uri="{BB962C8B-B14F-4D97-AF65-F5344CB8AC3E}">
        <p14:creationId xmlns:p14="http://schemas.microsoft.com/office/powerpoint/2010/main" val="4235144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1919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2109901" y="2924945"/>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7.1 -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7.2, page 208-215 and answer </a:t>
            </a:r>
          </a:p>
          <a:p>
            <a:pPr>
              <a:spcAft>
                <a:spcPts val="1200"/>
              </a:spcAft>
            </a:pPr>
            <a:r>
              <a:rPr lang="en-AU" sz="2800" dirty="0">
                <a:latin typeface="Arial" pitchFamily="34" charset="0"/>
                <a:cs typeface="Arial" pitchFamily="34" charset="0"/>
              </a:rPr>
              <a:t>	Q1 &amp; Q2 Set 7.2</a:t>
            </a:r>
          </a:p>
          <a:p>
            <a:pPr>
              <a:spcAft>
                <a:spcPts val="1200"/>
              </a:spcAft>
            </a:pPr>
            <a:r>
              <a:rPr lang="en-AU" sz="2800" dirty="0">
                <a:latin typeface="Arial" pitchFamily="34" charset="0"/>
                <a:cs typeface="Arial" pitchFamily="34" charset="0"/>
              </a:rPr>
              <a:t>by next lesson.</a:t>
            </a:r>
          </a:p>
        </p:txBody>
      </p:sp>
      <p:sp>
        <p:nvSpPr>
          <p:cNvPr id="7"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1386130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9957" y="285750"/>
            <a:ext cx="8229600" cy="1143000"/>
          </a:xfrm>
        </p:spPr>
        <p:txBody>
          <a:bodyPr/>
          <a:lstStyle/>
          <a:p>
            <a:pPr algn="l"/>
            <a:r>
              <a:rPr lang="en-AU" sz="60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1987331" y="1648170"/>
            <a:ext cx="8229600" cy="5400600"/>
          </a:xfrm>
          <a:solidFill>
            <a:schemeClr val="accent1"/>
          </a:solidFill>
        </p:spPr>
        <p:txBody>
          <a:bodyPr/>
          <a:lstStyle/>
          <a:p>
            <a:pPr>
              <a:buNone/>
            </a:pPr>
            <a:r>
              <a:rPr lang="en-AU" sz="2800" dirty="0">
                <a:latin typeface="Arial" pitchFamily="34" charset="0"/>
                <a:cs typeface="Arial" pitchFamily="34" charset="0"/>
              </a:rPr>
              <a:t>Set up the </a:t>
            </a:r>
            <a:r>
              <a:rPr lang="en-AU" sz="2800" b="1" u="sng" dirty="0">
                <a:latin typeface="Arial" pitchFamily="34" charset="0"/>
                <a:cs typeface="Arial" pitchFamily="34" charset="0"/>
              </a:rPr>
              <a:t>first</a:t>
            </a:r>
            <a:r>
              <a:rPr lang="en-AU" sz="28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p>
          <a:p>
            <a:pPr>
              <a:buFont typeface="Arial" pitchFamily="34" charset="0"/>
              <a:buChar char="•"/>
            </a:pPr>
            <a:endParaRPr lang="en-AU" sz="2800" dirty="0"/>
          </a:p>
        </p:txBody>
      </p:sp>
      <p:grpSp>
        <p:nvGrpSpPr>
          <p:cNvPr id="8" name="Group 7"/>
          <p:cNvGrpSpPr/>
          <p:nvPr/>
        </p:nvGrpSpPr>
        <p:grpSpPr>
          <a:xfrm>
            <a:off x="1991544" y="3120672"/>
            <a:ext cx="8280920" cy="6008586"/>
            <a:chOff x="971600" y="2276872"/>
            <a:chExt cx="7046046" cy="5112568"/>
          </a:xfrm>
        </p:grpSpPr>
        <p:grpSp>
          <p:nvGrpSpPr>
            <p:cNvPr id="9" name="Group 8"/>
            <p:cNvGrpSpPr/>
            <p:nvPr/>
          </p:nvGrpSpPr>
          <p:grpSpPr>
            <a:xfrm>
              <a:off x="971600" y="2276872"/>
              <a:ext cx="7046046" cy="5112568"/>
              <a:chOff x="971600" y="2276872"/>
              <a:chExt cx="7046046"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971600" y="2297589"/>
                <a:ext cx="7046046" cy="2359576"/>
                <a:chOff x="971600" y="1361485"/>
                <a:chExt cx="7046046" cy="2359576"/>
              </a:xfrm>
            </p:grpSpPr>
            <p:sp>
              <p:nvSpPr>
                <p:cNvPr id="13" name="TextBox 12"/>
                <p:cNvSpPr txBox="1"/>
                <p:nvPr/>
              </p:nvSpPr>
              <p:spPr>
                <a:xfrm>
                  <a:off x="971600" y="1361485"/>
                  <a:ext cx="5184576" cy="707076"/>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971600" y="2385473"/>
                  <a:ext cx="5155404" cy="1335588"/>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156176" y="1361485"/>
                  <a:ext cx="1861470" cy="2345909"/>
                </a:xfrm>
                <a:prstGeom prst="rect">
                  <a:avLst/>
                </a:prstGeom>
                <a:noFill/>
                <a:ln>
                  <a:noFill/>
                </a:ln>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1991544"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991544" y="3120672"/>
            <a:ext cx="8208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200456"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84757" y="3120674"/>
            <a:ext cx="0" cy="27813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072138" y="5902070"/>
            <a:ext cx="21156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991545" y="4356666"/>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991545" y="5902070"/>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465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045522"/>
            <a:ext cx="9448800" cy="1825096"/>
          </a:xfrm>
        </p:spPr>
        <p:txBody>
          <a:bodyPr>
            <a:normAutofit/>
          </a:bodyPr>
          <a:lstStyle/>
          <a:p>
            <a:r>
              <a:rPr lang="en-AU" sz="6600" dirty="0"/>
              <a:t>QUANTUM</a:t>
            </a:r>
          </a:p>
        </p:txBody>
      </p:sp>
      <p:sp>
        <p:nvSpPr>
          <p:cNvPr id="3" name="Subtitle 2"/>
          <p:cNvSpPr>
            <a:spLocks noGrp="1"/>
          </p:cNvSpPr>
          <p:nvPr>
            <p:ph type="subTitle" idx="1"/>
          </p:nvPr>
        </p:nvSpPr>
        <p:spPr>
          <a:xfrm>
            <a:off x="1371600" y="2874318"/>
            <a:ext cx="9448800" cy="1697680"/>
          </a:xfrm>
        </p:spPr>
        <p:txBody>
          <a:bodyPr>
            <a:normAutofit/>
          </a:bodyPr>
          <a:lstStyle/>
          <a:p>
            <a:r>
              <a:rPr lang="en-AU" sz="3200" dirty="0"/>
              <a:t>Chapter 7.2 </a:t>
            </a:r>
          </a:p>
          <a:p>
            <a:r>
              <a:rPr lang="en-AU" sz="3200" dirty="0"/>
              <a:t>Pages 208 – 215</a:t>
            </a:r>
          </a:p>
        </p:txBody>
      </p:sp>
    </p:spTree>
    <p:extLst>
      <p:ext uri="{BB962C8B-B14F-4D97-AF65-F5344CB8AC3E}">
        <p14:creationId xmlns:p14="http://schemas.microsoft.com/office/powerpoint/2010/main" val="313545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3833"/>
            <a:ext cx="12191999" cy="1293028"/>
          </a:xfrm>
        </p:spPr>
        <p:txBody>
          <a:bodyPr>
            <a:noAutofit/>
          </a:bodyPr>
          <a:lstStyle/>
          <a:p>
            <a:pPr algn="ctr"/>
            <a:r>
              <a:rPr lang="en-AU" sz="6000" dirty="0">
                <a:solidFill>
                  <a:schemeClr val="accent6">
                    <a:lumMod val="60000"/>
                    <a:lumOff val="40000"/>
                  </a:schemeClr>
                </a:solidFill>
              </a:rPr>
              <a:t>PRINCIPLES </a:t>
            </a:r>
            <a:br>
              <a:rPr lang="en-AU" sz="6000" dirty="0">
                <a:solidFill>
                  <a:schemeClr val="accent6">
                    <a:lumMod val="60000"/>
                    <a:lumOff val="40000"/>
                  </a:schemeClr>
                </a:solidFill>
              </a:rPr>
            </a:br>
            <a:r>
              <a:rPr lang="en-AU" sz="6000" dirty="0">
                <a:solidFill>
                  <a:schemeClr val="accent6">
                    <a:lumMod val="60000"/>
                    <a:lumOff val="40000"/>
                  </a:schemeClr>
                </a:solidFill>
              </a:rPr>
              <a:t>OF DUALITY</a:t>
            </a:r>
          </a:p>
        </p:txBody>
      </p:sp>
    </p:spTree>
    <p:extLst>
      <p:ext uri="{BB962C8B-B14F-4D97-AF65-F5344CB8AC3E}">
        <p14:creationId xmlns:p14="http://schemas.microsoft.com/office/powerpoint/2010/main" val="90478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74074"/>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Principles of Duality</a:t>
            </a:r>
          </a:p>
        </p:txBody>
      </p:sp>
      <p:sp>
        <p:nvSpPr>
          <p:cNvPr id="4" name="TextBox 3"/>
          <p:cNvSpPr txBox="1"/>
          <p:nvPr/>
        </p:nvSpPr>
        <p:spPr>
          <a:xfrm>
            <a:off x="535459" y="2061424"/>
            <a:ext cx="11261125" cy="2970685"/>
          </a:xfrm>
          <a:prstGeom prst="rect">
            <a:avLst/>
          </a:prstGeom>
          <a:noFill/>
        </p:spPr>
        <p:txBody>
          <a:bodyPr wrap="square" rtlCol="0">
            <a:spAutoFit/>
          </a:bodyPr>
          <a:lstStyle/>
          <a:p>
            <a:pPr>
              <a:lnSpc>
                <a:spcPct val="150000"/>
              </a:lnSpc>
            </a:pPr>
            <a:r>
              <a:rPr lang="en-AU" sz="3200" dirty="0">
                <a:solidFill>
                  <a:schemeClr val="accent5">
                    <a:lumMod val="40000"/>
                    <a:lumOff val="60000"/>
                  </a:schemeClr>
                </a:solidFill>
                <a:latin typeface="Corbel" panose="020B0503020204020204" pitchFamily="34" charset="0"/>
              </a:rPr>
              <a:t>Light is usually described as being both </a:t>
            </a:r>
          </a:p>
          <a:p>
            <a:pPr marL="898525" indent="-457200">
              <a:lnSpc>
                <a:spcPct val="150000"/>
              </a:lnSpc>
              <a:buFont typeface="Arial" panose="020B0604020202020204" pitchFamily="34" charset="0"/>
              <a:buChar char="•"/>
            </a:pPr>
            <a:r>
              <a:rPr lang="en-AU" sz="3200" b="1" u="sng" dirty="0">
                <a:solidFill>
                  <a:schemeClr val="accent5">
                    <a:lumMod val="40000"/>
                    <a:lumOff val="60000"/>
                  </a:schemeClr>
                </a:solidFill>
                <a:latin typeface="Corbel" panose="020B0503020204020204" pitchFamily="34" charset="0"/>
              </a:rPr>
              <a:t>particle-like</a:t>
            </a:r>
            <a:r>
              <a:rPr lang="en-AU" sz="3200" dirty="0">
                <a:solidFill>
                  <a:schemeClr val="accent5">
                    <a:lumMod val="40000"/>
                    <a:lumOff val="60000"/>
                  </a:schemeClr>
                </a:solidFill>
                <a:latin typeface="Corbel" panose="020B0503020204020204" pitchFamily="34" charset="0"/>
              </a:rPr>
              <a:t> (e.g. photoelectric effect) and </a:t>
            </a:r>
          </a:p>
          <a:p>
            <a:pPr marL="898525" indent="-457200">
              <a:lnSpc>
                <a:spcPct val="150000"/>
              </a:lnSpc>
              <a:buFont typeface="Arial" panose="020B0604020202020204" pitchFamily="34" charset="0"/>
              <a:buChar char="•"/>
            </a:pPr>
            <a:r>
              <a:rPr lang="en-AU" sz="3200" b="1" u="sng" dirty="0">
                <a:solidFill>
                  <a:schemeClr val="accent5">
                    <a:lumMod val="40000"/>
                    <a:lumOff val="60000"/>
                  </a:schemeClr>
                </a:solidFill>
                <a:latin typeface="Corbel" panose="020B0503020204020204" pitchFamily="34" charset="0"/>
              </a:rPr>
              <a:t>wave-like</a:t>
            </a:r>
            <a:r>
              <a:rPr lang="en-AU" sz="3200" dirty="0">
                <a:solidFill>
                  <a:schemeClr val="accent5">
                    <a:lumMod val="40000"/>
                    <a:lumOff val="60000"/>
                  </a:schemeClr>
                </a:solidFill>
                <a:latin typeface="Corbel" panose="020B0503020204020204" pitchFamily="34" charset="0"/>
              </a:rPr>
              <a:t> (e.g. Young’s double slit experiment) </a:t>
            </a:r>
          </a:p>
          <a:p>
            <a:pPr>
              <a:lnSpc>
                <a:spcPct val="150000"/>
              </a:lnSpc>
            </a:pPr>
            <a:r>
              <a:rPr lang="en-AU" sz="3200" dirty="0">
                <a:solidFill>
                  <a:schemeClr val="accent5">
                    <a:lumMod val="40000"/>
                    <a:lumOff val="60000"/>
                  </a:schemeClr>
                </a:solidFill>
                <a:latin typeface="Corbel" panose="020B0503020204020204" pitchFamily="34" charset="0"/>
              </a:rPr>
              <a:t>in its behaviour. </a:t>
            </a:r>
          </a:p>
        </p:txBody>
      </p:sp>
    </p:spTree>
    <p:extLst>
      <p:ext uri="{BB962C8B-B14F-4D97-AF65-F5344CB8AC3E}">
        <p14:creationId xmlns:p14="http://schemas.microsoft.com/office/powerpoint/2010/main" val="2345003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18628"/>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Principles of Duality</a:t>
            </a:r>
          </a:p>
        </p:txBody>
      </p:sp>
      <p:sp>
        <p:nvSpPr>
          <p:cNvPr id="3" name="Content Placeholder 2"/>
          <p:cNvSpPr>
            <a:spLocks noGrp="1"/>
          </p:cNvSpPr>
          <p:nvPr>
            <p:ph idx="1"/>
          </p:nvPr>
        </p:nvSpPr>
        <p:spPr/>
        <p:txBody>
          <a:bodyPr/>
          <a:lstStyle/>
          <a:p>
            <a:endParaRPr lang="en-AU" dirty="0"/>
          </a:p>
        </p:txBody>
      </p:sp>
      <p:graphicFrame>
        <p:nvGraphicFramePr>
          <p:cNvPr id="4" name="Table 3"/>
          <p:cNvGraphicFramePr>
            <a:graphicFrameLocks noGrp="1"/>
          </p:cNvGraphicFramePr>
          <p:nvPr/>
        </p:nvGraphicFramePr>
        <p:xfrm>
          <a:off x="255372" y="1428751"/>
          <a:ext cx="11738920" cy="5310482"/>
        </p:xfrm>
        <a:graphic>
          <a:graphicData uri="http://schemas.openxmlformats.org/drawingml/2006/table">
            <a:tbl>
              <a:tblPr>
                <a:tableStyleId>{35758FB7-9AC5-4552-8A53-C91805E547FA}</a:tableStyleId>
              </a:tblPr>
              <a:tblGrid>
                <a:gridCol w="5869460">
                  <a:extLst>
                    <a:ext uri="{9D8B030D-6E8A-4147-A177-3AD203B41FA5}">
                      <a16:colId xmlns:a16="http://schemas.microsoft.com/office/drawing/2014/main" val="20000"/>
                    </a:ext>
                  </a:extLst>
                </a:gridCol>
                <a:gridCol w="5869460">
                  <a:extLst>
                    <a:ext uri="{9D8B030D-6E8A-4147-A177-3AD203B41FA5}">
                      <a16:colId xmlns:a16="http://schemas.microsoft.com/office/drawing/2014/main" val="20001"/>
                    </a:ext>
                  </a:extLst>
                </a:gridCol>
              </a:tblGrid>
              <a:tr h="386629">
                <a:tc>
                  <a:txBody>
                    <a:bodyPr/>
                    <a:lstStyle/>
                    <a:p>
                      <a:pPr algn="l" fontAlgn="b"/>
                      <a:r>
                        <a:rPr lang="en-AU" sz="2400" b="1" u="none" strike="noStrike" baseline="0" dirty="0">
                          <a:solidFill>
                            <a:srgbClr val="002060"/>
                          </a:solidFill>
                        </a:rPr>
                        <a:t>Behaviour of light as particles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3810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b="1" u="none" strike="noStrike" baseline="0" dirty="0">
                          <a:solidFill>
                            <a:srgbClr val="002060"/>
                          </a:solidFill>
                        </a:rPr>
                        <a:t>Behaviour of light as waves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3810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0"/>
                  </a:ext>
                </a:extLst>
              </a:tr>
              <a:tr h="386629">
                <a:tc>
                  <a:txBody>
                    <a:bodyPr/>
                    <a:lstStyle/>
                    <a:p>
                      <a:pPr algn="l" fontAlgn="b"/>
                      <a:r>
                        <a:rPr lang="en-AU" sz="2400" u="none" strike="noStrike" baseline="0" dirty="0">
                          <a:solidFill>
                            <a:srgbClr val="002060"/>
                          </a:solidFill>
                        </a:rPr>
                        <a:t>Linear propagation</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Linear propagation</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1"/>
                  </a:ext>
                </a:extLst>
              </a:tr>
              <a:tr h="767515">
                <a:tc>
                  <a:txBody>
                    <a:bodyPr/>
                    <a:lstStyle/>
                    <a:p>
                      <a:pPr algn="l" fontAlgn="b"/>
                      <a:r>
                        <a:rPr lang="en-AU" sz="2400" u="none" strike="noStrike" baseline="0" dirty="0">
                          <a:solidFill>
                            <a:srgbClr val="002060"/>
                          </a:solidFill>
                        </a:rPr>
                        <a:t>Intensity reduces with the square of the distance from the source</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Intensity reduces with the square of the distance from the source</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386629">
                <a:tc>
                  <a:txBody>
                    <a:bodyPr/>
                    <a:lstStyle/>
                    <a:p>
                      <a:pPr algn="l" fontAlgn="b"/>
                      <a:r>
                        <a:rPr lang="en-AU" sz="2400" u="none" strike="noStrike" baseline="0" dirty="0">
                          <a:solidFill>
                            <a:srgbClr val="002060"/>
                          </a:solidFill>
                        </a:rPr>
                        <a:t>Reflection</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Reflection</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3"/>
                  </a:ext>
                </a:extLst>
              </a:tr>
              <a:tr h="386629">
                <a:tc>
                  <a:txBody>
                    <a:bodyPr/>
                    <a:lstStyle/>
                    <a:p>
                      <a:pPr algn="l" fontAlgn="b"/>
                      <a:r>
                        <a:rPr lang="en-AU" sz="2400" u="none" strike="noStrike" baseline="0" dirty="0">
                          <a:solidFill>
                            <a:srgbClr val="002060"/>
                          </a:solidFill>
                        </a:rPr>
                        <a:t> </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Refraction</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4"/>
                  </a:ext>
                </a:extLst>
              </a:tr>
              <a:tr h="750728">
                <a:tc>
                  <a:txBody>
                    <a:bodyPr/>
                    <a:lstStyle/>
                    <a:p>
                      <a:pPr algn="l" fontAlgn="b"/>
                      <a:r>
                        <a:rPr lang="en-AU" sz="2400" u="none" strike="noStrike" baseline="0" dirty="0">
                          <a:solidFill>
                            <a:srgbClr val="002060"/>
                          </a:solidFill>
                        </a:rPr>
                        <a:t>Modelling of light paths around mirrors and lenses with geometric optics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Modelling of light paths around mirrors and lenses with wave optics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5"/>
                  </a:ext>
                </a:extLst>
              </a:tr>
              <a:tr h="506858">
                <a:tc>
                  <a:txBody>
                    <a:bodyPr/>
                    <a:lstStyle/>
                    <a:p>
                      <a:pPr algn="l" fontAlgn="b"/>
                      <a:r>
                        <a:rPr lang="en-AU" sz="2400" u="none" strike="noStrike" baseline="0" dirty="0">
                          <a:solidFill>
                            <a:srgbClr val="002060"/>
                          </a:solidFill>
                        </a:rPr>
                        <a:t> </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Light beams crossing paths undisturbed (no change to the individual energies)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6"/>
                  </a:ext>
                </a:extLst>
              </a:tr>
              <a:tr h="767515">
                <a:tc>
                  <a:txBody>
                    <a:bodyPr/>
                    <a:lstStyle/>
                    <a:p>
                      <a:pPr algn="l" fontAlgn="b"/>
                      <a:r>
                        <a:rPr lang="en-AU" sz="2400" u="none" strike="noStrike" baseline="0" dirty="0">
                          <a:solidFill>
                            <a:srgbClr val="002060"/>
                          </a:solidFill>
                        </a:rPr>
                        <a:t> </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Partial reflection and transmission of light at a boundary</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7"/>
                  </a:ext>
                </a:extLst>
              </a:tr>
              <a:tr h="189087">
                <a:tc>
                  <a:txBody>
                    <a:bodyPr/>
                    <a:lstStyle/>
                    <a:p>
                      <a:pPr algn="l" fontAlgn="b"/>
                      <a:r>
                        <a:rPr lang="en-AU" sz="2400" u="none" strike="noStrike" dirty="0">
                          <a:solidFill>
                            <a:srgbClr val="002060"/>
                          </a:solidFill>
                        </a:rPr>
                        <a:t> </a:t>
                      </a:r>
                      <a:endParaRPr lang="en-AU" sz="2400" b="1" i="0" u="none" strike="noStrike"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dirty="0">
                          <a:solidFill>
                            <a:srgbClr val="002060"/>
                          </a:solidFill>
                        </a:rPr>
                        <a:t>Diffraction</a:t>
                      </a:r>
                      <a:endParaRPr lang="en-AU" sz="2400" b="1" i="0" u="none" strike="noStrike"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8"/>
                  </a:ext>
                </a:extLst>
              </a:tr>
              <a:tr h="18908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AU" sz="2400" u="none" strike="noStrike" dirty="0">
                          <a:solidFill>
                            <a:srgbClr val="002060"/>
                          </a:solidFill>
                        </a:rPr>
                        <a:t>Photoelectric effect</a:t>
                      </a:r>
                      <a:endParaRPr lang="en-AU" sz="2400" b="1" i="0" u="none" strike="noStrike"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endParaRPr lang="en-AU" sz="2400" b="1" i="0" u="none" strike="noStrike"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20848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579571" y="532885"/>
            <a:ext cx="9612429" cy="1143000"/>
          </a:xfrm>
        </p:spPr>
        <p:txBody>
          <a:bodyPr>
            <a:normAutofit fontScale="90000"/>
          </a:bodyPr>
          <a:lstStyle/>
          <a:p>
            <a:r>
              <a:rPr lang="en-AU" sz="4800" b="1" dirty="0">
                <a:solidFill>
                  <a:schemeClr val="accent6">
                    <a:lumMod val="60000"/>
                    <a:lumOff val="40000"/>
                  </a:schemeClr>
                </a:solidFill>
                <a:latin typeface="Corbel" panose="020B0503020204020204" pitchFamily="34" charset="0"/>
              </a:rPr>
              <a:t>Principles of Duality</a:t>
            </a:r>
            <a:br>
              <a:rPr lang="en-AU" sz="4800" b="1" dirty="0">
                <a:solidFill>
                  <a:schemeClr val="accent6">
                    <a:lumMod val="60000"/>
                    <a:lumOff val="40000"/>
                  </a:schemeClr>
                </a:solidFill>
                <a:latin typeface="Corbel" panose="020B0503020204020204" pitchFamily="34" charset="0"/>
              </a:rPr>
            </a:br>
            <a:r>
              <a:rPr lang="en-AU" sz="4800" b="1" dirty="0">
                <a:solidFill>
                  <a:schemeClr val="accent6">
                    <a:lumMod val="60000"/>
                    <a:lumOff val="40000"/>
                  </a:schemeClr>
                </a:solidFill>
                <a:latin typeface="Corbel" panose="020B0503020204020204" pitchFamily="34" charset="0"/>
              </a:rPr>
              <a:t>- RAY MODEL</a:t>
            </a:r>
            <a:endParaRPr lang="en-AU" sz="4800" b="1" dirty="0">
              <a:solidFill>
                <a:schemeClr val="bg1"/>
              </a:solidFill>
            </a:endParaRPr>
          </a:p>
        </p:txBody>
      </p:sp>
      <p:pic>
        <p:nvPicPr>
          <p:cNvPr id="1026" name="Picture 2" descr="http://www.matrix44.net/cms/wp-content/uploads/2011/03/ads_diffuse_light_ray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459016"/>
            <a:ext cx="612068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gstatic.com/images?q=tbn:ANd9GcQYVmewaLGhZYrIicJRHZtNq8lCErXUEnOT9xYJA_l3g7qYaAK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45" y="1675885"/>
            <a:ext cx="5040556" cy="1944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79642" y="2459016"/>
            <a:ext cx="3484685" cy="2554545"/>
          </a:xfrm>
          <a:prstGeom prst="rect">
            <a:avLst/>
          </a:prstGeom>
          <a:noFill/>
        </p:spPr>
        <p:txBody>
          <a:bodyPr wrap="square" rtlCol="0">
            <a:spAutoFit/>
          </a:bodyPr>
          <a:lstStyle/>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Straight line.</a:t>
            </a:r>
          </a:p>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Changes directions when interacting with materials.</a:t>
            </a:r>
          </a:p>
        </p:txBody>
      </p:sp>
    </p:spTree>
    <p:extLst>
      <p:ext uri="{BB962C8B-B14F-4D97-AF65-F5344CB8AC3E}">
        <p14:creationId xmlns:p14="http://schemas.microsoft.com/office/powerpoint/2010/main" val="34444354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64883"/>
            <a:ext cx="8229600" cy="1143000"/>
          </a:xfrm>
        </p:spPr>
        <p:txBody>
          <a:bodyPr>
            <a:noAutofit/>
          </a:bodyPr>
          <a:lstStyle/>
          <a:p>
            <a:r>
              <a:rPr lang="en-AU" sz="4800" b="1" dirty="0">
                <a:solidFill>
                  <a:schemeClr val="accent6">
                    <a:lumMod val="60000"/>
                    <a:lumOff val="40000"/>
                  </a:schemeClr>
                </a:solidFill>
                <a:latin typeface="Corbel" panose="020B0503020204020204" pitchFamily="34" charset="0"/>
              </a:rPr>
              <a:t>Principles of Duality</a:t>
            </a:r>
            <a:br>
              <a:rPr lang="en-AU" sz="4800" b="1" dirty="0">
                <a:solidFill>
                  <a:schemeClr val="accent6">
                    <a:lumMod val="60000"/>
                    <a:lumOff val="40000"/>
                  </a:schemeClr>
                </a:solidFill>
                <a:latin typeface="Corbel" panose="020B0503020204020204" pitchFamily="34" charset="0"/>
              </a:rPr>
            </a:br>
            <a:r>
              <a:rPr lang="en-AU" sz="4800" b="1" dirty="0">
                <a:solidFill>
                  <a:schemeClr val="accent6">
                    <a:lumMod val="60000"/>
                    <a:lumOff val="40000"/>
                  </a:schemeClr>
                </a:solidFill>
                <a:latin typeface="Corbel" panose="020B0503020204020204" pitchFamily="34" charset="0"/>
              </a:rPr>
              <a:t>- Wave Model</a:t>
            </a:r>
          </a:p>
        </p:txBody>
      </p:sp>
      <p:sp>
        <p:nvSpPr>
          <p:cNvPr id="5" name="TextBox 4"/>
          <p:cNvSpPr txBox="1"/>
          <p:nvPr/>
        </p:nvSpPr>
        <p:spPr>
          <a:xfrm>
            <a:off x="2091170" y="1914529"/>
            <a:ext cx="9074135" cy="1077218"/>
          </a:xfrm>
          <a:prstGeom prst="rect">
            <a:avLst/>
          </a:prstGeom>
          <a:noFill/>
        </p:spPr>
        <p:txBody>
          <a:bodyPr wrap="square" rtlCol="0">
            <a:spAutoFit/>
          </a:bodyPr>
          <a:lstStyle/>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Interference and Diffraction.</a:t>
            </a:r>
          </a:p>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Electromagnetic wave in a vacuum or a medium.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178" y="3198394"/>
            <a:ext cx="3663718" cy="36637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913" y="3182814"/>
            <a:ext cx="5861392" cy="3675187"/>
          </a:xfrm>
          <a:prstGeom prst="rect">
            <a:avLst/>
          </a:prstGeom>
        </p:spPr>
      </p:pic>
    </p:spTree>
    <p:extLst>
      <p:ext uri="{BB962C8B-B14F-4D97-AF65-F5344CB8AC3E}">
        <p14:creationId xmlns:p14="http://schemas.microsoft.com/office/powerpoint/2010/main" val="3245942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404712" y="545633"/>
            <a:ext cx="9787288" cy="1143000"/>
          </a:xfrm>
        </p:spPr>
        <p:txBody>
          <a:bodyPr>
            <a:noAutofit/>
          </a:bodyPr>
          <a:lstStyle/>
          <a:p>
            <a:r>
              <a:rPr lang="en-AU" sz="4800" b="1" dirty="0">
                <a:solidFill>
                  <a:schemeClr val="accent6">
                    <a:lumMod val="60000"/>
                    <a:lumOff val="40000"/>
                  </a:schemeClr>
                </a:solidFill>
                <a:latin typeface="Corbel" panose="020B0503020204020204" pitchFamily="34" charset="0"/>
              </a:rPr>
              <a:t>Principles of Duality</a:t>
            </a:r>
            <a:br>
              <a:rPr lang="en-AU" sz="4800" b="1" dirty="0">
                <a:solidFill>
                  <a:schemeClr val="accent6">
                    <a:lumMod val="60000"/>
                    <a:lumOff val="40000"/>
                  </a:schemeClr>
                </a:solidFill>
                <a:latin typeface="Corbel" panose="020B0503020204020204" pitchFamily="34" charset="0"/>
              </a:rPr>
            </a:br>
            <a:r>
              <a:rPr lang="en-AU" sz="4800" b="1" dirty="0">
                <a:solidFill>
                  <a:schemeClr val="accent6">
                    <a:lumMod val="60000"/>
                    <a:lumOff val="40000"/>
                  </a:schemeClr>
                </a:solidFill>
                <a:latin typeface="Corbel" panose="020B0503020204020204" pitchFamily="34" charset="0"/>
              </a:rPr>
              <a:t>- Photon Model</a:t>
            </a:r>
          </a:p>
        </p:txBody>
      </p:sp>
      <p:sp>
        <p:nvSpPr>
          <p:cNvPr id="5" name="TextBox 4"/>
          <p:cNvSpPr txBox="1"/>
          <p:nvPr/>
        </p:nvSpPr>
        <p:spPr>
          <a:xfrm>
            <a:off x="0" y="2201279"/>
            <a:ext cx="12191999" cy="584775"/>
          </a:xfrm>
          <a:prstGeom prst="rect">
            <a:avLst/>
          </a:prstGeom>
          <a:noFill/>
        </p:spPr>
        <p:txBody>
          <a:bodyPr wrap="square" rtlCol="0">
            <a:spAutoFit/>
          </a:bodyPr>
          <a:lstStyle/>
          <a:p>
            <a:pPr marL="355600" indent="-355600">
              <a:buFont typeface="Arial" pitchFamily="34" charset="0"/>
              <a:buChar char="•"/>
            </a:pPr>
            <a:r>
              <a:rPr lang="en-AU" sz="3200" dirty="0">
                <a:solidFill>
                  <a:schemeClr val="accent5">
                    <a:lumMod val="40000"/>
                    <a:lumOff val="60000"/>
                  </a:schemeClr>
                </a:solidFill>
                <a:latin typeface="Corbel" panose="020B0503020204020204" pitchFamily="34" charset="0"/>
              </a:rPr>
              <a:t>Photons act as packets of particles that allows interaction with atoms.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36" y="3085840"/>
            <a:ext cx="12367736" cy="3772159"/>
          </a:xfrm>
          <a:prstGeom prst="rect">
            <a:avLst/>
          </a:prstGeom>
        </p:spPr>
      </p:pic>
    </p:spTree>
    <p:extLst>
      <p:ext uri="{BB962C8B-B14F-4D97-AF65-F5344CB8AC3E}">
        <p14:creationId xmlns:p14="http://schemas.microsoft.com/office/powerpoint/2010/main" val="116677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3833"/>
            <a:ext cx="12191999" cy="1293028"/>
          </a:xfrm>
        </p:spPr>
        <p:txBody>
          <a:bodyPr>
            <a:noAutofit/>
          </a:bodyPr>
          <a:lstStyle/>
          <a:p>
            <a:pPr algn="ctr"/>
            <a:r>
              <a:rPr lang="en-AU" sz="6000">
                <a:solidFill>
                  <a:schemeClr val="accent6">
                    <a:lumMod val="60000"/>
                    <a:lumOff val="40000"/>
                  </a:schemeClr>
                </a:solidFill>
              </a:rPr>
              <a:t>QUANTA</a:t>
            </a:r>
            <a:endParaRPr lang="en-AU" sz="6000" dirty="0">
              <a:solidFill>
                <a:schemeClr val="accent6">
                  <a:lumMod val="60000"/>
                  <a:lumOff val="40000"/>
                </a:schemeClr>
              </a:solidFill>
            </a:endParaRPr>
          </a:p>
        </p:txBody>
      </p:sp>
    </p:spTree>
    <p:extLst>
      <p:ext uri="{BB962C8B-B14F-4D97-AF65-F5344CB8AC3E}">
        <p14:creationId xmlns:p14="http://schemas.microsoft.com/office/powerpoint/2010/main" val="323719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91" y="556255"/>
            <a:ext cx="11624109" cy="1293028"/>
          </a:xfrm>
        </p:spPr>
        <p:txBody>
          <a:bodyPr>
            <a:noAutofit/>
          </a:bodyPr>
          <a:lstStyle/>
          <a:p>
            <a:r>
              <a:rPr lang="en-AU" sz="4800" b="1" dirty="0">
                <a:solidFill>
                  <a:schemeClr val="accent6">
                    <a:lumMod val="60000"/>
                    <a:lumOff val="40000"/>
                  </a:schemeClr>
                </a:solidFill>
                <a:latin typeface="Corbel" panose="020B0503020204020204" pitchFamily="34" charset="0"/>
              </a:rPr>
              <a:t>Transverse NON-Mechanical Wave</a:t>
            </a:r>
          </a:p>
        </p:txBody>
      </p:sp>
      <p:sp>
        <p:nvSpPr>
          <p:cNvPr id="3" name="Content Placeholder 2"/>
          <p:cNvSpPr>
            <a:spLocks noGrp="1"/>
          </p:cNvSpPr>
          <p:nvPr>
            <p:ph sz="quarter" idx="1"/>
          </p:nvPr>
        </p:nvSpPr>
        <p:spPr>
          <a:xfrm>
            <a:off x="685800" y="1684422"/>
            <a:ext cx="10820400" cy="4534264"/>
          </a:xfrm>
          <a:noFill/>
        </p:spPr>
        <p:txBody>
          <a:bodyPr>
            <a:noAutofit/>
          </a:bodyPr>
          <a:lstStyle/>
          <a:p>
            <a:pPr>
              <a:buClr>
                <a:srgbClr val="FF99FF"/>
              </a:buClr>
            </a:pPr>
            <a:r>
              <a:rPr lang="en-AU" sz="3200" dirty="0">
                <a:solidFill>
                  <a:schemeClr val="accent5">
                    <a:lumMod val="40000"/>
                    <a:lumOff val="60000"/>
                  </a:schemeClr>
                </a:solidFill>
                <a:latin typeface="Corbel" panose="020B0503020204020204" pitchFamily="34" charset="0"/>
              </a:rPr>
              <a:t>Where particles vibrate in a direction </a:t>
            </a:r>
            <a:r>
              <a:rPr lang="en-AU" sz="3200" u="sng" dirty="0">
                <a:solidFill>
                  <a:schemeClr val="accent5">
                    <a:lumMod val="40000"/>
                    <a:lumOff val="60000"/>
                  </a:schemeClr>
                </a:solidFill>
                <a:latin typeface="Corbel" panose="020B0503020204020204" pitchFamily="34" charset="0"/>
              </a:rPr>
              <a:t>perpendicular</a:t>
            </a:r>
            <a:r>
              <a:rPr lang="en-AU" sz="3200" dirty="0">
                <a:solidFill>
                  <a:schemeClr val="accent5">
                    <a:lumMod val="40000"/>
                    <a:lumOff val="60000"/>
                  </a:schemeClr>
                </a:solidFill>
                <a:latin typeface="Corbel" panose="020B0503020204020204" pitchFamily="34" charset="0"/>
              </a:rPr>
              <a:t> to that of the energy flow.</a:t>
            </a:r>
          </a:p>
          <a:p>
            <a:pPr>
              <a:buClr>
                <a:srgbClr val="FF99FF"/>
              </a:buClr>
            </a:pPr>
            <a:endParaRPr lang="en-AU" sz="3200" dirty="0">
              <a:solidFill>
                <a:schemeClr val="accent5">
                  <a:lumMod val="40000"/>
                  <a:lumOff val="60000"/>
                </a:schemeClr>
              </a:solidFill>
              <a:latin typeface="Corbel" panose="020B0503020204020204" pitchFamily="34" charset="0"/>
            </a:endParaRPr>
          </a:p>
          <a:p>
            <a:pPr>
              <a:buClr>
                <a:srgbClr val="FF99FF"/>
              </a:buClr>
            </a:pPr>
            <a:endParaRPr lang="en-AU" sz="3200" dirty="0">
              <a:solidFill>
                <a:schemeClr val="accent5">
                  <a:lumMod val="40000"/>
                  <a:lumOff val="60000"/>
                </a:schemeClr>
              </a:solidFill>
              <a:latin typeface="Corbel" panose="020B0503020204020204" pitchFamily="34" charset="0"/>
            </a:endParaRPr>
          </a:p>
          <a:p>
            <a:pPr>
              <a:buClr>
                <a:srgbClr val="FF99FF"/>
              </a:buClr>
            </a:pPr>
            <a:endParaRPr lang="en-AU" sz="3200" dirty="0">
              <a:solidFill>
                <a:schemeClr val="accent5">
                  <a:lumMod val="40000"/>
                  <a:lumOff val="60000"/>
                </a:schemeClr>
              </a:solidFill>
              <a:latin typeface="Corbel" panose="020B0503020204020204" pitchFamily="34" charset="0"/>
            </a:endParaRPr>
          </a:p>
          <a:p>
            <a:pPr marL="0" indent="0">
              <a:buClr>
                <a:srgbClr val="FF99FF"/>
              </a:buClr>
              <a:buNone/>
            </a:pPr>
            <a:endParaRPr lang="en-AU" sz="3200" dirty="0">
              <a:solidFill>
                <a:schemeClr val="accent5">
                  <a:lumMod val="40000"/>
                  <a:lumOff val="60000"/>
                </a:schemeClr>
              </a:solidFill>
              <a:latin typeface="Corbel" panose="020B0503020204020204" pitchFamily="34" charset="0"/>
            </a:endParaRPr>
          </a:p>
          <a:p>
            <a:pPr marL="0" indent="0">
              <a:buClr>
                <a:srgbClr val="FF99FF"/>
              </a:buClr>
              <a:buNone/>
            </a:pPr>
            <a:endParaRPr lang="en-AU" sz="3200" dirty="0">
              <a:solidFill>
                <a:schemeClr val="accent5">
                  <a:lumMod val="40000"/>
                  <a:lumOff val="60000"/>
                </a:schemeClr>
              </a:solidFill>
              <a:latin typeface="Corbel" panose="020B0503020204020204" pitchFamily="34" charset="0"/>
            </a:endParaRPr>
          </a:p>
          <a:p>
            <a:pPr>
              <a:buClr>
                <a:srgbClr val="FF99FF"/>
              </a:buClr>
            </a:pPr>
            <a:r>
              <a:rPr lang="en-AU" sz="3200" dirty="0">
                <a:solidFill>
                  <a:schemeClr val="accent5">
                    <a:lumMod val="40000"/>
                    <a:lumOff val="60000"/>
                  </a:schemeClr>
                </a:solidFill>
                <a:latin typeface="Corbel" panose="020B0503020204020204" pitchFamily="34" charset="0"/>
              </a:rPr>
              <a:t>Examples: Electromagnetic (Light, Radio, X-ray) waves</a:t>
            </a:r>
          </a:p>
        </p:txBody>
      </p:sp>
      <p:grpSp>
        <p:nvGrpSpPr>
          <p:cNvPr id="9" name="Group 8"/>
          <p:cNvGrpSpPr/>
          <p:nvPr/>
        </p:nvGrpSpPr>
        <p:grpSpPr>
          <a:xfrm>
            <a:off x="4207508" y="2455804"/>
            <a:ext cx="5318221" cy="2991500"/>
            <a:chOff x="4120881" y="2417898"/>
            <a:chExt cx="5318221" cy="2991500"/>
          </a:xfrm>
        </p:grpSpPr>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20881" y="2417898"/>
              <a:ext cx="5318221" cy="2991500"/>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Alternate Process 4"/>
            <p:cNvSpPr/>
            <p:nvPr/>
          </p:nvSpPr>
          <p:spPr>
            <a:xfrm>
              <a:off x="6217920" y="4081112"/>
              <a:ext cx="1540042" cy="346509"/>
            </a:xfrm>
            <a:prstGeom prst="flowChartAlternate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bg1"/>
                  </a:solidFill>
                </a:rPr>
                <a:t>Amplitude</a:t>
              </a:r>
            </a:p>
          </p:txBody>
        </p:sp>
        <p:sp>
          <p:nvSpPr>
            <p:cNvPr id="7" name="Flowchart: Alternate Process 6"/>
            <p:cNvSpPr/>
            <p:nvPr/>
          </p:nvSpPr>
          <p:spPr>
            <a:xfrm>
              <a:off x="5908307" y="2630941"/>
              <a:ext cx="1540042" cy="346509"/>
            </a:xfrm>
            <a:prstGeom prst="flowChartAlternateProces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bg1"/>
                  </a:solidFill>
                </a:rPr>
                <a:t>Energy Flow</a:t>
              </a:r>
            </a:p>
          </p:txBody>
        </p:sp>
        <p:sp>
          <p:nvSpPr>
            <p:cNvPr id="6" name="Rectangle 5"/>
            <p:cNvSpPr/>
            <p:nvPr/>
          </p:nvSpPr>
          <p:spPr>
            <a:xfrm>
              <a:off x="4120881" y="4398745"/>
              <a:ext cx="1635026" cy="875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738403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63651"/>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Black Body Radiation</a:t>
            </a:r>
          </a:p>
        </p:txBody>
      </p:sp>
      <p:sp>
        <p:nvSpPr>
          <p:cNvPr id="3" name="Content Placeholder 2"/>
          <p:cNvSpPr>
            <a:spLocks noGrp="1"/>
          </p:cNvSpPr>
          <p:nvPr>
            <p:ph idx="1"/>
          </p:nvPr>
        </p:nvSpPr>
        <p:spPr>
          <a:xfrm>
            <a:off x="317808" y="1650380"/>
            <a:ext cx="11535937" cy="4917688"/>
          </a:xfrm>
        </p:spPr>
        <p:txBody>
          <a:bodyPr>
            <a:noAutofit/>
          </a:bodyPr>
          <a:lstStyle/>
          <a:p>
            <a:r>
              <a:rPr lang="en-AU" sz="3200" dirty="0">
                <a:solidFill>
                  <a:schemeClr val="accent5">
                    <a:lumMod val="40000"/>
                    <a:lumOff val="60000"/>
                  </a:schemeClr>
                </a:solidFill>
                <a:latin typeface="Corbel" panose="020B0503020204020204" pitchFamily="34" charset="0"/>
              </a:rPr>
              <a:t>A black body absorbs </a:t>
            </a:r>
            <a:r>
              <a:rPr lang="en-AU" sz="3200" b="1" u="sng" dirty="0">
                <a:solidFill>
                  <a:schemeClr val="accent5">
                    <a:lumMod val="40000"/>
                    <a:lumOff val="60000"/>
                  </a:schemeClr>
                </a:solidFill>
                <a:latin typeface="Corbel" panose="020B0503020204020204" pitchFamily="34" charset="0"/>
              </a:rPr>
              <a:t>all</a:t>
            </a:r>
            <a:r>
              <a:rPr lang="en-AU" sz="3200" dirty="0">
                <a:solidFill>
                  <a:schemeClr val="accent5">
                    <a:lumMod val="40000"/>
                    <a:lumOff val="60000"/>
                  </a:schemeClr>
                </a:solidFill>
                <a:latin typeface="Corbel" panose="020B0503020204020204" pitchFamily="34" charset="0"/>
              </a:rPr>
              <a:t> the electromagnetic radiation (including light) that strikes it. To stay in thermal equilibrium, it must emit radiation at the same rate as it absorbs it. This is black body radiation, and it is thermal radiation. </a:t>
            </a:r>
          </a:p>
          <a:p>
            <a:endParaRPr lang="en-AU" sz="3200" dirty="0">
              <a:solidFill>
                <a:schemeClr val="accent5">
                  <a:lumMod val="40000"/>
                  <a:lumOff val="60000"/>
                </a:schemeClr>
              </a:solidFill>
              <a:latin typeface="Corbel" panose="020B0503020204020204" pitchFamily="34" charset="0"/>
            </a:endParaRPr>
          </a:p>
          <a:p>
            <a:r>
              <a:rPr lang="en-AU" sz="3200" dirty="0">
                <a:solidFill>
                  <a:schemeClr val="accent5">
                    <a:lumMod val="40000"/>
                    <a:lumOff val="60000"/>
                  </a:schemeClr>
                </a:solidFill>
                <a:latin typeface="Corbel" panose="020B0503020204020204" pitchFamily="34" charset="0"/>
              </a:rPr>
              <a:t>In fact, all objects emit thermal radiation (as long as their temperature is above Absolute Zero, or -273.15 degrees Celsius), but no object emits thermal radiation perfectly; rather, they are better at emitting/absorbing some wavelengths of light than others. </a:t>
            </a:r>
          </a:p>
          <a:p>
            <a:endParaRPr lang="en-AU" sz="3200" dirty="0">
              <a:solidFill>
                <a:schemeClr val="accent5">
                  <a:lumMod val="40000"/>
                  <a:lumOff val="60000"/>
                </a:schemeClr>
              </a:solidFill>
              <a:latin typeface="Corbel" panose="020B0503020204020204" pitchFamily="34" charset="0"/>
            </a:endParaRPr>
          </a:p>
          <a:p>
            <a:r>
              <a:rPr lang="en-AU" sz="3200" dirty="0">
                <a:solidFill>
                  <a:schemeClr val="accent5">
                    <a:lumMod val="40000"/>
                    <a:lumOff val="60000"/>
                  </a:schemeClr>
                </a:solidFill>
                <a:latin typeface="Corbel" panose="020B0503020204020204" pitchFamily="34" charset="0"/>
              </a:rPr>
              <a:t>As the temperature of a blackbody increases, the total amount of light emitted per second (intensity) increases, and the wavelength of the spectrum's peak shifts to bluer colours. This means as the object is heated to a high temperature, a blackbody will begin to glow with thermal radiation at peak frequencies. </a:t>
            </a: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219104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63651"/>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Black Body Radiation</a:t>
            </a:r>
          </a:p>
        </p:txBody>
      </p:sp>
      <p:sp>
        <p:nvSpPr>
          <p:cNvPr id="3" name="Content Placeholder 2"/>
          <p:cNvSpPr>
            <a:spLocks noGrp="1"/>
          </p:cNvSpPr>
          <p:nvPr>
            <p:ph idx="1"/>
          </p:nvPr>
        </p:nvSpPr>
        <p:spPr>
          <a:xfrm>
            <a:off x="301083" y="1650380"/>
            <a:ext cx="11552662" cy="2308303"/>
          </a:xfrm>
        </p:spPr>
        <p:txBody>
          <a:bodyPr>
            <a:noAutofit/>
          </a:bodyPr>
          <a:lstStyle/>
          <a:p>
            <a:r>
              <a:rPr lang="en-AU" sz="3200" dirty="0">
                <a:solidFill>
                  <a:schemeClr val="accent5">
                    <a:lumMod val="40000"/>
                    <a:lumOff val="60000"/>
                  </a:schemeClr>
                </a:solidFill>
                <a:latin typeface="Corbel" panose="020B0503020204020204" pitchFamily="34" charset="0"/>
              </a:rPr>
              <a:t>As the temperature of a blackbody increases, the total amount of light emitted per second (intensity) increases, and the wavelength of the spectrum's peak shifts to bluer colours. This means as the object is heated to a high temperature, a blackbody will begin to glow with thermal radiation at peak frequencies. </a:t>
            </a:r>
          </a:p>
          <a:p>
            <a:endParaRPr lang="en-AU" sz="32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498" y="3958683"/>
            <a:ext cx="10251688" cy="2745988"/>
          </a:xfrm>
          <a:prstGeom prst="rect">
            <a:avLst/>
          </a:prstGeom>
        </p:spPr>
      </p:pic>
    </p:spTree>
    <p:extLst>
      <p:ext uri="{BB962C8B-B14F-4D97-AF65-F5344CB8AC3E}">
        <p14:creationId xmlns:p14="http://schemas.microsoft.com/office/powerpoint/2010/main" val="4060710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74802"/>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Wien’s Law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35665"/>
            <a:ext cx="8135815" cy="6322335"/>
          </a:xfrm>
          <a:prstGeom prst="rect">
            <a:avLst/>
          </a:prstGeom>
        </p:spPr>
      </p:pic>
    </p:spTree>
    <p:extLst>
      <p:ext uri="{BB962C8B-B14F-4D97-AF65-F5344CB8AC3E}">
        <p14:creationId xmlns:p14="http://schemas.microsoft.com/office/powerpoint/2010/main" val="79789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74802"/>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Wien’s Law</a:t>
            </a:r>
          </a:p>
        </p:txBody>
      </p:sp>
      <p:sp>
        <p:nvSpPr>
          <p:cNvPr id="3" name="Content Placeholder 2"/>
          <p:cNvSpPr>
            <a:spLocks noGrp="1"/>
          </p:cNvSpPr>
          <p:nvPr>
            <p:ph idx="1"/>
          </p:nvPr>
        </p:nvSpPr>
        <p:spPr>
          <a:xfrm>
            <a:off x="685800" y="1636999"/>
            <a:ext cx="10820400" cy="4696894"/>
          </a:xfrm>
        </p:spPr>
        <p:txBody>
          <a:bodyPr>
            <a:noAutofit/>
          </a:bodyPr>
          <a:lstStyle/>
          <a:p>
            <a:pPr marL="0" indent="0">
              <a:buNone/>
            </a:pPr>
            <a:r>
              <a:rPr lang="en-AU" sz="4400" b="1" dirty="0" err="1">
                <a:solidFill>
                  <a:schemeClr val="accent5">
                    <a:lumMod val="40000"/>
                    <a:lumOff val="60000"/>
                  </a:schemeClr>
                </a:solidFill>
                <a:latin typeface="Corbel" panose="020B0503020204020204" pitchFamily="34" charset="0"/>
                <a:cs typeface="Arial" panose="020B0604020202020204" pitchFamily="34" charset="0"/>
              </a:rPr>
              <a:t>λ</a:t>
            </a:r>
            <a:r>
              <a:rPr lang="en-AU" sz="4400" b="1" baseline="-25000" dirty="0" err="1">
                <a:solidFill>
                  <a:schemeClr val="accent5">
                    <a:lumMod val="40000"/>
                    <a:lumOff val="60000"/>
                  </a:schemeClr>
                </a:solidFill>
                <a:latin typeface="Corbel" panose="020B0503020204020204" pitchFamily="34" charset="0"/>
                <a:cs typeface="Arial" panose="020B0604020202020204" pitchFamily="34" charset="0"/>
              </a:rPr>
              <a:t>max</a:t>
            </a:r>
            <a:r>
              <a:rPr lang="en-AU" sz="4400" b="1" dirty="0">
                <a:solidFill>
                  <a:schemeClr val="accent5">
                    <a:lumMod val="40000"/>
                    <a:lumOff val="60000"/>
                  </a:schemeClr>
                </a:solidFill>
                <a:latin typeface="Corbel" panose="020B0503020204020204" pitchFamily="34" charset="0"/>
                <a:cs typeface="Arial" panose="020B0604020202020204" pitchFamily="34" charset="0"/>
              </a:rPr>
              <a:t> = </a:t>
            </a:r>
            <a:r>
              <a:rPr lang="en-AU" sz="4400" b="1" u="sng" dirty="0">
                <a:solidFill>
                  <a:schemeClr val="accent5">
                    <a:lumMod val="40000"/>
                    <a:lumOff val="60000"/>
                  </a:schemeClr>
                </a:solidFill>
                <a:latin typeface="Corbel" panose="020B0503020204020204" pitchFamily="34" charset="0"/>
                <a:cs typeface="Arial" panose="020B0604020202020204" pitchFamily="34" charset="0"/>
              </a:rPr>
              <a:t>  b  </a:t>
            </a:r>
            <a:r>
              <a:rPr lang="en-AU" sz="4400" b="1" u="sng" dirty="0">
                <a:solidFill>
                  <a:schemeClr val="bg1"/>
                </a:solidFill>
                <a:latin typeface="Corbel" panose="020B0503020204020204" pitchFamily="34" charset="0"/>
                <a:cs typeface="Arial" panose="020B0604020202020204" pitchFamily="34" charset="0"/>
              </a:rPr>
              <a:t>.</a:t>
            </a:r>
          </a:p>
          <a:p>
            <a:pPr marL="0" indent="0">
              <a:spcBef>
                <a:spcPts val="0"/>
              </a:spcBef>
              <a:buNone/>
            </a:pPr>
            <a:r>
              <a:rPr lang="en-AU" sz="4400" b="1" dirty="0">
                <a:solidFill>
                  <a:schemeClr val="accent5">
                    <a:lumMod val="40000"/>
                    <a:lumOff val="60000"/>
                  </a:schemeClr>
                </a:solidFill>
                <a:latin typeface="Corbel" panose="020B0503020204020204" pitchFamily="34" charset="0"/>
                <a:cs typeface="Arial" panose="020B0604020202020204" pitchFamily="34" charset="0"/>
              </a:rPr>
              <a:t>               T</a:t>
            </a:r>
            <a:endParaRPr lang="en-AU" sz="4400" b="1"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pPr marL="892175" indent="-534988"/>
            <a:r>
              <a:rPr lang="en-AU" sz="3200" dirty="0" err="1">
                <a:solidFill>
                  <a:schemeClr val="accent5">
                    <a:lumMod val="40000"/>
                    <a:lumOff val="60000"/>
                  </a:schemeClr>
                </a:solidFill>
                <a:latin typeface="Corbel" panose="020B0503020204020204" pitchFamily="34" charset="0"/>
                <a:cs typeface="Arial" panose="020B0604020202020204" pitchFamily="34" charset="0"/>
              </a:rPr>
              <a:t>λ</a:t>
            </a:r>
            <a:r>
              <a:rPr lang="en-AU" sz="3200" baseline="-25000" dirty="0" err="1">
                <a:solidFill>
                  <a:schemeClr val="accent5">
                    <a:lumMod val="40000"/>
                    <a:lumOff val="60000"/>
                  </a:schemeClr>
                </a:solidFill>
                <a:latin typeface="Corbel" panose="020B0503020204020204" pitchFamily="34" charset="0"/>
                <a:cs typeface="Arial" panose="020B0604020202020204" pitchFamily="34" charset="0"/>
              </a:rPr>
              <a:t>max</a:t>
            </a:r>
            <a:r>
              <a:rPr lang="en-AU" sz="3200" dirty="0">
                <a:solidFill>
                  <a:schemeClr val="accent5">
                    <a:lumMod val="40000"/>
                    <a:lumOff val="60000"/>
                  </a:schemeClr>
                </a:solidFill>
                <a:latin typeface="Corbel" panose="020B0503020204020204" pitchFamily="34" charset="0"/>
                <a:cs typeface="Arial" panose="020B0604020202020204" pitchFamily="34" charset="0"/>
              </a:rPr>
              <a:t> – peak wavelength (m)</a:t>
            </a:r>
          </a:p>
          <a:p>
            <a:pPr marL="892175" indent="-534988"/>
            <a:r>
              <a:rPr lang="en-AU" sz="3200" dirty="0">
                <a:solidFill>
                  <a:schemeClr val="accent5">
                    <a:lumMod val="40000"/>
                    <a:lumOff val="60000"/>
                  </a:schemeClr>
                </a:solidFill>
                <a:latin typeface="Corbel" panose="020B0503020204020204" pitchFamily="34" charset="0"/>
                <a:cs typeface="Arial" panose="020B0604020202020204" pitchFamily="34" charset="0"/>
              </a:rPr>
              <a:t>T – absolute temperature (K)</a:t>
            </a:r>
          </a:p>
          <a:p>
            <a:pPr marL="892175" indent="-534988"/>
            <a:r>
              <a:rPr lang="en-AU" sz="3200" dirty="0">
                <a:solidFill>
                  <a:schemeClr val="accent5">
                    <a:lumMod val="40000"/>
                    <a:lumOff val="60000"/>
                  </a:schemeClr>
                </a:solidFill>
                <a:latin typeface="Corbel" panose="020B0503020204020204" pitchFamily="34" charset="0"/>
                <a:cs typeface="Arial" panose="020B0604020202020204" pitchFamily="34" charset="0"/>
              </a:rPr>
              <a:t>b – Wien’s constant </a:t>
            </a:r>
          </a:p>
          <a:p>
            <a:pPr marL="892175" indent="-534988"/>
            <a:r>
              <a:rPr lang="en-AU" sz="3200" dirty="0">
                <a:solidFill>
                  <a:schemeClr val="accent5">
                    <a:lumMod val="40000"/>
                    <a:lumOff val="60000"/>
                  </a:schemeClr>
                </a:solidFill>
                <a:latin typeface="Corbel" panose="020B0503020204020204" pitchFamily="34" charset="0"/>
                <a:cs typeface="Arial" panose="020B0604020202020204" pitchFamily="34" charset="0"/>
              </a:rPr>
              <a:t>b = 2.898 × 10</a:t>
            </a:r>
            <a:r>
              <a:rPr lang="en-AU" sz="3200" baseline="30000" dirty="0">
                <a:solidFill>
                  <a:schemeClr val="accent5">
                    <a:lumMod val="40000"/>
                    <a:lumOff val="60000"/>
                  </a:schemeClr>
                </a:solidFill>
                <a:latin typeface="Corbel" panose="020B0503020204020204" pitchFamily="34" charset="0"/>
                <a:cs typeface="Arial" panose="020B0604020202020204" pitchFamily="34" charset="0"/>
              </a:rPr>
              <a:t>-3</a:t>
            </a:r>
            <a:r>
              <a:rPr lang="en-AU" sz="3200" dirty="0">
                <a:solidFill>
                  <a:schemeClr val="accent5">
                    <a:lumMod val="40000"/>
                    <a:lumOff val="60000"/>
                  </a:schemeClr>
                </a:solidFill>
                <a:latin typeface="Corbel" panose="020B0503020204020204" pitchFamily="34" charset="0"/>
                <a:cs typeface="Arial" panose="020B0604020202020204" pitchFamily="34" charset="0"/>
              </a:rPr>
              <a:t> m K</a:t>
            </a: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3551445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74802"/>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Stefan-Boltzmann’s Law</a:t>
            </a:r>
          </a:p>
        </p:txBody>
      </p:sp>
      <p:sp>
        <p:nvSpPr>
          <p:cNvPr id="3" name="Content Placeholder 2"/>
          <p:cNvSpPr>
            <a:spLocks noGrp="1"/>
          </p:cNvSpPr>
          <p:nvPr>
            <p:ph idx="1"/>
          </p:nvPr>
        </p:nvSpPr>
        <p:spPr>
          <a:xfrm>
            <a:off x="685800" y="1636999"/>
            <a:ext cx="10820400" cy="4696894"/>
          </a:xfrm>
        </p:spPr>
        <p:txBody>
          <a:bodyPr>
            <a:noAutofit/>
          </a:bodyPr>
          <a:lstStyle/>
          <a:p>
            <a:pPr marL="0" indent="0">
              <a:buNone/>
            </a:pPr>
            <a:r>
              <a:rPr lang="en-AU" sz="3200" dirty="0">
                <a:solidFill>
                  <a:schemeClr val="accent5">
                    <a:lumMod val="40000"/>
                    <a:lumOff val="60000"/>
                  </a:schemeClr>
                </a:solidFill>
                <a:latin typeface="Corbel" panose="020B0503020204020204" pitchFamily="34" charset="0"/>
                <a:cs typeface="Arial" panose="020B0604020202020204" pitchFamily="34" charset="0"/>
              </a:rPr>
              <a:t>The total power radiated from a black body is given by</a:t>
            </a:r>
          </a:p>
          <a:p>
            <a:pPr marL="0" indent="0">
              <a:buNone/>
            </a:pPr>
            <a:r>
              <a:rPr lang="en-AU" sz="4400" b="1" dirty="0" err="1">
                <a:solidFill>
                  <a:schemeClr val="accent5">
                    <a:lumMod val="40000"/>
                    <a:lumOff val="60000"/>
                  </a:schemeClr>
                </a:solidFill>
                <a:latin typeface="Corbel" panose="020B0503020204020204" pitchFamily="34" charset="0"/>
                <a:cs typeface="Arial" panose="020B0604020202020204" pitchFamily="34" charset="0"/>
              </a:rPr>
              <a:t>P</a:t>
            </a:r>
            <a:r>
              <a:rPr lang="en-AU" sz="4400" b="1" baseline="-25000" dirty="0" err="1">
                <a:solidFill>
                  <a:schemeClr val="accent5">
                    <a:lumMod val="40000"/>
                    <a:lumOff val="60000"/>
                  </a:schemeClr>
                </a:solidFill>
                <a:latin typeface="Corbel" panose="020B0503020204020204" pitchFamily="34" charset="0"/>
                <a:cs typeface="Arial" panose="020B0604020202020204" pitchFamily="34" charset="0"/>
              </a:rPr>
              <a:t>b</a:t>
            </a:r>
            <a:r>
              <a:rPr lang="en-AU" sz="4400" b="1" dirty="0">
                <a:solidFill>
                  <a:schemeClr val="accent5">
                    <a:lumMod val="40000"/>
                    <a:lumOff val="60000"/>
                  </a:schemeClr>
                </a:solidFill>
                <a:latin typeface="Corbel" panose="020B0503020204020204" pitchFamily="34" charset="0"/>
                <a:cs typeface="Arial" panose="020B0604020202020204" pitchFamily="34" charset="0"/>
              </a:rPr>
              <a:t> = </a:t>
            </a:r>
            <a:r>
              <a:rPr lang="el-GR" sz="4400" b="1" dirty="0">
                <a:solidFill>
                  <a:schemeClr val="accent5">
                    <a:lumMod val="40000"/>
                    <a:lumOff val="60000"/>
                  </a:schemeClr>
                </a:solidFill>
                <a:latin typeface="Corbel" panose="020B0503020204020204" pitchFamily="34" charset="0"/>
                <a:cs typeface="Arial" panose="020B0604020202020204" pitchFamily="34" charset="0"/>
              </a:rPr>
              <a:t>σ</a:t>
            </a:r>
            <a:r>
              <a:rPr lang="en-AU" sz="4400" b="1" dirty="0">
                <a:solidFill>
                  <a:schemeClr val="accent5">
                    <a:lumMod val="40000"/>
                    <a:lumOff val="60000"/>
                  </a:schemeClr>
                </a:solidFill>
                <a:latin typeface="Corbel" panose="020B0503020204020204" pitchFamily="34" charset="0"/>
                <a:cs typeface="Arial" panose="020B0604020202020204" pitchFamily="34" charset="0"/>
              </a:rPr>
              <a:t> A T</a:t>
            </a:r>
            <a:r>
              <a:rPr lang="en-AU" sz="4400" b="1" baseline="30000" dirty="0">
                <a:solidFill>
                  <a:schemeClr val="accent5">
                    <a:lumMod val="40000"/>
                    <a:lumOff val="60000"/>
                  </a:schemeClr>
                </a:solidFill>
                <a:latin typeface="Corbel" panose="020B0503020204020204" pitchFamily="34" charset="0"/>
                <a:cs typeface="Arial" panose="020B0604020202020204" pitchFamily="34" charset="0"/>
              </a:rPr>
              <a:t>4</a:t>
            </a:r>
            <a:endParaRPr lang="en-AU" sz="4400" b="1" baseline="30000" dirty="0">
              <a:solidFill>
                <a:schemeClr val="accent5">
                  <a:lumMod val="40000"/>
                  <a:lumOff val="60000"/>
                </a:schemeClr>
              </a:solidFill>
              <a:latin typeface="Corbel" panose="020B0503020204020204" pitchFamily="34" charset="0"/>
            </a:endParaRPr>
          </a:p>
          <a:p>
            <a:endParaRPr lang="en-AU" sz="3200" dirty="0">
              <a:solidFill>
                <a:schemeClr val="accent5">
                  <a:lumMod val="40000"/>
                  <a:lumOff val="60000"/>
                </a:schemeClr>
              </a:solidFill>
              <a:latin typeface="Corbel" panose="020B0503020204020204" pitchFamily="34" charset="0"/>
            </a:endParaRPr>
          </a:p>
          <a:p>
            <a:pPr marL="892175" indent="-534988"/>
            <a:r>
              <a:rPr lang="en-AU" sz="3200" dirty="0" err="1">
                <a:solidFill>
                  <a:schemeClr val="accent5">
                    <a:lumMod val="40000"/>
                    <a:lumOff val="60000"/>
                  </a:schemeClr>
                </a:solidFill>
                <a:latin typeface="Corbel" panose="020B0503020204020204" pitchFamily="34" charset="0"/>
                <a:cs typeface="Arial" panose="020B0604020202020204" pitchFamily="34" charset="0"/>
              </a:rPr>
              <a:t>P</a:t>
            </a:r>
            <a:r>
              <a:rPr lang="en-AU" sz="3200" baseline="-25000" dirty="0" err="1">
                <a:solidFill>
                  <a:schemeClr val="accent5">
                    <a:lumMod val="40000"/>
                    <a:lumOff val="60000"/>
                  </a:schemeClr>
                </a:solidFill>
                <a:latin typeface="Corbel" panose="020B0503020204020204" pitchFamily="34" charset="0"/>
                <a:cs typeface="Arial" panose="020B0604020202020204" pitchFamily="34" charset="0"/>
              </a:rPr>
              <a:t>b</a:t>
            </a:r>
            <a:r>
              <a:rPr lang="en-AU" sz="3200" dirty="0">
                <a:solidFill>
                  <a:schemeClr val="accent5">
                    <a:lumMod val="40000"/>
                    <a:lumOff val="60000"/>
                  </a:schemeClr>
                </a:solidFill>
                <a:latin typeface="Corbel" panose="020B0503020204020204" pitchFamily="34" charset="0"/>
                <a:cs typeface="Arial" panose="020B0604020202020204" pitchFamily="34" charset="0"/>
              </a:rPr>
              <a:t> – Power (W or J s</a:t>
            </a:r>
            <a:r>
              <a:rPr lang="en-AU" sz="3200" baseline="30000" dirty="0">
                <a:solidFill>
                  <a:schemeClr val="accent5">
                    <a:lumMod val="40000"/>
                    <a:lumOff val="60000"/>
                  </a:schemeClr>
                </a:solidFill>
                <a:latin typeface="Corbel" panose="020B0503020204020204" pitchFamily="34" charset="0"/>
                <a:cs typeface="Arial" panose="020B0604020202020204" pitchFamily="34" charset="0"/>
              </a:rPr>
              <a:t>-1</a:t>
            </a:r>
            <a:r>
              <a:rPr lang="en-AU" sz="3200" dirty="0">
                <a:solidFill>
                  <a:schemeClr val="accent5">
                    <a:lumMod val="40000"/>
                    <a:lumOff val="60000"/>
                  </a:schemeClr>
                </a:solidFill>
                <a:latin typeface="Corbel" panose="020B0503020204020204" pitchFamily="34" charset="0"/>
                <a:cs typeface="Arial" panose="020B0604020202020204" pitchFamily="34" charset="0"/>
              </a:rPr>
              <a:t>)</a:t>
            </a:r>
          </a:p>
          <a:p>
            <a:pPr marL="892175" indent="-534988"/>
            <a:r>
              <a:rPr lang="en-AU" sz="3200" dirty="0">
                <a:solidFill>
                  <a:schemeClr val="accent5">
                    <a:lumMod val="40000"/>
                    <a:lumOff val="60000"/>
                  </a:schemeClr>
                </a:solidFill>
                <a:latin typeface="Corbel" panose="020B0503020204020204" pitchFamily="34" charset="0"/>
                <a:cs typeface="Arial" panose="020B0604020202020204" pitchFamily="34" charset="0"/>
              </a:rPr>
              <a:t>A – surface area emitting radiation (m</a:t>
            </a:r>
            <a:r>
              <a:rPr lang="en-AU" sz="3200" baseline="30000" dirty="0">
                <a:solidFill>
                  <a:schemeClr val="accent5">
                    <a:lumMod val="40000"/>
                    <a:lumOff val="60000"/>
                  </a:schemeClr>
                </a:solidFill>
                <a:latin typeface="Corbel" panose="020B0503020204020204" pitchFamily="34" charset="0"/>
                <a:cs typeface="Arial" panose="020B0604020202020204" pitchFamily="34" charset="0"/>
              </a:rPr>
              <a:t>2</a:t>
            </a:r>
            <a:r>
              <a:rPr lang="en-AU" sz="3200" dirty="0">
                <a:solidFill>
                  <a:schemeClr val="accent5">
                    <a:lumMod val="40000"/>
                    <a:lumOff val="60000"/>
                  </a:schemeClr>
                </a:solidFill>
                <a:latin typeface="Corbel" panose="020B0503020204020204" pitchFamily="34" charset="0"/>
                <a:cs typeface="Arial" panose="020B0604020202020204" pitchFamily="34" charset="0"/>
              </a:rPr>
              <a:t>)</a:t>
            </a:r>
          </a:p>
          <a:p>
            <a:pPr marL="892175" indent="-534988"/>
            <a:r>
              <a:rPr lang="el-GR" sz="3200" dirty="0">
                <a:solidFill>
                  <a:schemeClr val="accent5">
                    <a:lumMod val="40000"/>
                    <a:lumOff val="60000"/>
                  </a:schemeClr>
                </a:solidFill>
                <a:latin typeface="Corbel" panose="020B0503020204020204" pitchFamily="34" charset="0"/>
                <a:cs typeface="Arial" panose="020B0604020202020204" pitchFamily="34" charset="0"/>
              </a:rPr>
              <a:t>σ</a:t>
            </a:r>
            <a:r>
              <a:rPr lang="en-AU" sz="3200" dirty="0">
                <a:solidFill>
                  <a:schemeClr val="accent5">
                    <a:lumMod val="40000"/>
                    <a:lumOff val="60000"/>
                  </a:schemeClr>
                </a:solidFill>
                <a:latin typeface="Corbel" panose="020B0503020204020204" pitchFamily="34" charset="0"/>
                <a:cs typeface="Arial" panose="020B0604020202020204" pitchFamily="34" charset="0"/>
              </a:rPr>
              <a:t> – Stefan-Boltzmann’s constant </a:t>
            </a:r>
          </a:p>
          <a:p>
            <a:pPr marL="892175" indent="-534988"/>
            <a:r>
              <a:rPr lang="el-GR" sz="3200" dirty="0">
                <a:solidFill>
                  <a:schemeClr val="accent5">
                    <a:lumMod val="40000"/>
                    <a:lumOff val="60000"/>
                  </a:schemeClr>
                </a:solidFill>
                <a:latin typeface="Corbel" panose="020B0503020204020204" pitchFamily="34" charset="0"/>
                <a:cs typeface="Arial" panose="020B0604020202020204" pitchFamily="34" charset="0"/>
              </a:rPr>
              <a:t>σ</a:t>
            </a:r>
            <a:r>
              <a:rPr lang="en-AU" sz="3200" dirty="0">
                <a:solidFill>
                  <a:schemeClr val="accent5">
                    <a:lumMod val="40000"/>
                    <a:lumOff val="60000"/>
                  </a:schemeClr>
                </a:solidFill>
                <a:latin typeface="Corbel" panose="020B0503020204020204" pitchFamily="34" charset="0"/>
                <a:cs typeface="Arial" panose="020B0604020202020204" pitchFamily="34" charset="0"/>
              </a:rPr>
              <a:t> = 5.699 × 10</a:t>
            </a:r>
            <a:r>
              <a:rPr lang="en-AU" sz="3200" baseline="30000" dirty="0">
                <a:solidFill>
                  <a:schemeClr val="accent5">
                    <a:lumMod val="40000"/>
                    <a:lumOff val="60000"/>
                  </a:schemeClr>
                </a:solidFill>
                <a:latin typeface="Corbel" panose="020B0503020204020204" pitchFamily="34" charset="0"/>
                <a:cs typeface="Arial" panose="020B0604020202020204" pitchFamily="34" charset="0"/>
              </a:rPr>
              <a:t>-8</a:t>
            </a:r>
            <a:r>
              <a:rPr lang="en-AU" sz="3200" dirty="0">
                <a:solidFill>
                  <a:schemeClr val="accent5">
                    <a:lumMod val="40000"/>
                    <a:lumOff val="60000"/>
                  </a:schemeClr>
                </a:solidFill>
                <a:latin typeface="Corbel" panose="020B0503020204020204" pitchFamily="34" charset="0"/>
                <a:cs typeface="Arial" panose="020B0604020202020204" pitchFamily="34" charset="0"/>
              </a:rPr>
              <a:t> W m</a:t>
            </a:r>
            <a:r>
              <a:rPr lang="en-AU" sz="3200" baseline="30000" dirty="0">
                <a:solidFill>
                  <a:schemeClr val="accent5">
                    <a:lumMod val="40000"/>
                    <a:lumOff val="60000"/>
                  </a:schemeClr>
                </a:solidFill>
                <a:latin typeface="Corbel" panose="020B0503020204020204" pitchFamily="34" charset="0"/>
                <a:cs typeface="Arial" panose="020B0604020202020204" pitchFamily="34" charset="0"/>
              </a:rPr>
              <a:t>-2</a:t>
            </a:r>
            <a:r>
              <a:rPr lang="en-AU" sz="3200" dirty="0">
                <a:solidFill>
                  <a:schemeClr val="accent5">
                    <a:lumMod val="40000"/>
                    <a:lumOff val="60000"/>
                  </a:schemeClr>
                </a:solidFill>
                <a:latin typeface="Corbel" panose="020B0503020204020204" pitchFamily="34" charset="0"/>
                <a:cs typeface="Arial" panose="020B0604020202020204" pitchFamily="34" charset="0"/>
              </a:rPr>
              <a:t> K</a:t>
            </a:r>
            <a:r>
              <a:rPr lang="en-AU" sz="3200" baseline="30000" dirty="0">
                <a:solidFill>
                  <a:schemeClr val="accent5">
                    <a:lumMod val="40000"/>
                    <a:lumOff val="60000"/>
                  </a:schemeClr>
                </a:solidFill>
                <a:latin typeface="Corbel" panose="020B0503020204020204" pitchFamily="34" charset="0"/>
                <a:cs typeface="Arial" panose="020B0604020202020204" pitchFamily="34" charset="0"/>
              </a:rPr>
              <a:t>-4</a:t>
            </a:r>
            <a:endParaRPr lang="en-AU" sz="3200" baseline="300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14820141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55" y="574803"/>
            <a:ext cx="10786946" cy="1293028"/>
          </a:xfrm>
        </p:spPr>
        <p:txBody>
          <a:bodyPr>
            <a:noAutofit/>
          </a:bodyPr>
          <a:lstStyle/>
          <a:p>
            <a:r>
              <a:rPr lang="en-AU" sz="4800" b="1" dirty="0">
                <a:solidFill>
                  <a:schemeClr val="accent6">
                    <a:lumMod val="60000"/>
                    <a:lumOff val="40000"/>
                  </a:schemeClr>
                </a:solidFill>
                <a:latin typeface="Corbel" panose="020B0503020204020204" pitchFamily="34" charset="0"/>
              </a:rPr>
              <a:t>Stefan-Boltzmann’s &amp; Wien’s Law</a:t>
            </a:r>
            <a:endParaRPr lang="en-AU" sz="4800" dirty="0"/>
          </a:p>
        </p:txBody>
      </p:sp>
      <p:sp>
        <p:nvSpPr>
          <p:cNvPr id="3" name="Content Placeholder 2"/>
          <p:cNvSpPr>
            <a:spLocks noGrp="1"/>
          </p:cNvSpPr>
          <p:nvPr>
            <p:ph idx="1"/>
          </p:nvPr>
        </p:nvSpPr>
        <p:spPr/>
        <p:txBody>
          <a:bodyPr>
            <a:normAutofit/>
          </a:bodyPr>
          <a:lstStyle/>
          <a:p>
            <a:pPr marL="0" indent="0">
              <a:buNone/>
            </a:pPr>
            <a:r>
              <a:rPr lang="en-AU" sz="3200" b="1" u="sng" dirty="0">
                <a:solidFill>
                  <a:schemeClr val="accent1">
                    <a:lumMod val="60000"/>
                    <a:lumOff val="40000"/>
                  </a:schemeClr>
                </a:solidFill>
                <a:latin typeface="Corbel" panose="020B0503020204020204" pitchFamily="34" charset="0"/>
              </a:rPr>
              <a:t>Example 7.2a:</a:t>
            </a:r>
            <a:r>
              <a:rPr lang="en-AU" sz="3200" dirty="0">
                <a:solidFill>
                  <a:schemeClr val="accent1">
                    <a:lumMod val="60000"/>
                    <a:lumOff val="4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rPr>
              <a:t>Determine the wavelength emitted from the human body.</a:t>
            </a:r>
          </a:p>
          <a:p>
            <a:pPr marL="0" indent="0">
              <a:buNone/>
            </a:pPr>
            <a:endParaRPr lang="en-AU" sz="3200" dirty="0">
              <a:solidFill>
                <a:schemeClr val="accent5">
                  <a:lumMod val="40000"/>
                  <a:lumOff val="60000"/>
                </a:schemeClr>
              </a:solidFill>
              <a:latin typeface="Corbel" panose="020B0503020204020204" pitchFamily="34" charset="0"/>
            </a:endParaRPr>
          </a:p>
          <a:p>
            <a:pPr marL="0" indent="0">
              <a:buNone/>
            </a:pPr>
            <a:r>
              <a:rPr lang="en-AU" sz="3200" b="1" u="sng" dirty="0">
                <a:solidFill>
                  <a:schemeClr val="accent1">
                    <a:lumMod val="60000"/>
                    <a:lumOff val="40000"/>
                  </a:schemeClr>
                </a:solidFill>
                <a:latin typeface="Corbel" panose="020B0503020204020204" pitchFamily="34" charset="0"/>
              </a:rPr>
              <a:t>Example 7.2b:</a:t>
            </a:r>
            <a:r>
              <a:rPr lang="en-AU" sz="3200" dirty="0">
                <a:solidFill>
                  <a:schemeClr val="accent1">
                    <a:lumMod val="60000"/>
                    <a:lumOff val="4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rPr>
              <a:t>Determine the wavelength emitted from the Sun given it has a power output of 3.846 × 10</a:t>
            </a:r>
            <a:r>
              <a:rPr lang="en-AU" sz="3200" baseline="30000" dirty="0">
                <a:solidFill>
                  <a:schemeClr val="accent5">
                    <a:lumMod val="40000"/>
                    <a:lumOff val="60000"/>
                  </a:schemeClr>
                </a:solidFill>
                <a:latin typeface="Corbel" panose="020B0503020204020204" pitchFamily="34" charset="0"/>
              </a:rPr>
              <a:t>26</a:t>
            </a:r>
            <a:r>
              <a:rPr lang="en-AU" sz="3200" dirty="0">
                <a:solidFill>
                  <a:schemeClr val="accent5">
                    <a:lumMod val="40000"/>
                    <a:lumOff val="60000"/>
                  </a:schemeClr>
                </a:solidFill>
                <a:latin typeface="Corbel" panose="020B0503020204020204" pitchFamily="34" charset="0"/>
              </a:rPr>
              <a:t> W.</a:t>
            </a:r>
          </a:p>
          <a:p>
            <a:pPr marL="0" indent="0">
              <a:buNone/>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1989965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74802"/>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PLANCK’S QUANTA</a:t>
            </a:r>
          </a:p>
        </p:txBody>
      </p:sp>
      <p:sp>
        <p:nvSpPr>
          <p:cNvPr id="3" name="Content Placeholder 2"/>
          <p:cNvSpPr>
            <a:spLocks noGrp="1"/>
          </p:cNvSpPr>
          <p:nvPr>
            <p:ph idx="1"/>
          </p:nvPr>
        </p:nvSpPr>
        <p:spPr>
          <a:xfrm>
            <a:off x="423746" y="1469985"/>
            <a:ext cx="11374244" cy="5131537"/>
          </a:xfrm>
        </p:spPr>
        <p:txBody>
          <a:bodyPr>
            <a:noAutofit/>
          </a:bodyPr>
          <a:lstStyle/>
          <a:p>
            <a:pPr marL="0" indent="0">
              <a:buNone/>
            </a:pPr>
            <a:r>
              <a:rPr lang="en-AU" sz="3200" dirty="0">
                <a:solidFill>
                  <a:schemeClr val="accent5">
                    <a:lumMod val="40000"/>
                    <a:lumOff val="60000"/>
                  </a:schemeClr>
                </a:solidFill>
                <a:latin typeface="Corbel" panose="020B0503020204020204" pitchFamily="34" charset="0"/>
                <a:cs typeface="Arial" panose="020B0604020202020204" pitchFamily="34" charset="0"/>
              </a:rPr>
              <a:t>Electromagnetic radiation cannot be radiated or absorbed in any arbitrary amount, so Wien’s Law needed additional, but only in discrete “quantum” amounts, called photons. These photons are determined by frequency.</a:t>
            </a:r>
          </a:p>
          <a:p>
            <a:pPr marL="0" indent="0">
              <a:buNone/>
            </a:pPr>
            <a:r>
              <a:rPr lang="en-AU" sz="4400" b="1" dirty="0" err="1">
                <a:solidFill>
                  <a:schemeClr val="accent5">
                    <a:lumMod val="40000"/>
                    <a:lumOff val="60000"/>
                  </a:schemeClr>
                </a:solidFill>
                <a:latin typeface="Corbel" panose="020B0503020204020204" pitchFamily="34" charset="0"/>
                <a:cs typeface="Arial" panose="020B0604020202020204" pitchFamily="34" charset="0"/>
              </a:rPr>
              <a:t>E</a:t>
            </a:r>
            <a:r>
              <a:rPr lang="en-AU" sz="4400" b="1" baseline="-25000" dirty="0" err="1">
                <a:solidFill>
                  <a:schemeClr val="accent5">
                    <a:lumMod val="40000"/>
                    <a:lumOff val="60000"/>
                  </a:schemeClr>
                </a:solidFill>
                <a:latin typeface="Corbel" panose="020B0503020204020204" pitchFamily="34" charset="0"/>
                <a:cs typeface="Arial" panose="020B0604020202020204" pitchFamily="34" charset="0"/>
              </a:rPr>
              <a:t>quantum</a:t>
            </a:r>
            <a:r>
              <a:rPr lang="en-AU" sz="4400" b="1" dirty="0">
                <a:solidFill>
                  <a:schemeClr val="accent5">
                    <a:lumMod val="40000"/>
                    <a:lumOff val="60000"/>
                  </a:schemeClr>
                </a:solidFill>
                <a:latin typeface="Corbel" panose="020B0503020204020204" pitchFamily="34" charset="0"/>
                <a:cs typeface="Arial" panose="020B0604020202020204" pitchFamily="34" charset="0"/>
              </a:rPr>
              <a:t> = N h f</a:t>
            </a:r>
            <a:endParaRPr lang="en-AU" sz="4400" b="1" dirty="0">
              <a:solidFill>
                <a:schemeClr val="accent5">
                  <a:lumMod val="40000"/>
                  <a:lumOff val="60000"/>
                </a:schemeClr>
              </a:solidFill>
              <a:latin typeface="Corbel" panose="020B0503020204020204" pitchFamily="34" charset="0"/>
            </a:endParaRPr>
          </a:p>
          <a:p>
            <a:endParaRPr lang="en-AU" sz="1400" dirty="0">
              <a:solidFill>
                <a:schemeClr val="accent5">
                  <a:lumMod val="40000"/>
                  <a:lumOff val="60000"/>
                </a:schemeClr>
              </a:solidFill>
              <a:latin typeface="Corbel" panose="020B0503020204020204" pitchFamily="34" charset="0"/>
            </a:endParaRPr>
          </a:p>
          <a:p>
            <a:pPr marL="892175" indent="-534988"/>
            <a:r>
              <a:rPr lang="en-AU" sz="3200" dirty="0" err="1">
                <a:solidFill>
                  <a:schemeClr val="accent5">
                    <a:lumMod val="40000"/>
                    <a:lumOff val="60000"/>
                  </a:schemeClr>
                </a:solidFill>
                <a:latin typeface="Corbel" panose="020B0503020204020204" pitchFamily="34" charset="0"/>
                <a:cs typeface="Arial" panose="020B0604020202020204" pitchFamily="34" charset="0"/>
              </a:rPr>
              <a:t>E</a:t>
            </a:r>
            <a:r>
              <a:rPr lang="en-AU" sz="3200" baseline="-25000" dirty="0" err="1">
                <a:solidFill>
                  <a:schemeClr val="accent5">
                    <a:lumMod val="40000"/>
                    <a:lumOff val="60000"/>
                  </a:schemeClr>
                </a:solidFill>
                <a:latin typeface="Corbel" panose="020B0503020204020204" pitchFamily="34" charset="0"/>
                <a:cs typeface="Arial" panose="020B0604020202020204" pitchFamily="34" charset="0"/>
              </a:rPr>
              <a:t>quantum</a:t>
            </a:r>
            <a:r>
              <a:rPr lang="en-AU" sz="3200" dirty="0">
                <a:solidFill>
                  <a:schemeClr val="accent5">
                    <a:lumMod val="40000"/>
                    <a:lumOff val="60000"/>
                  </a:schemeClr>
                </a:solidFill>
                <a:latin typeface="Corbel" panose="020B0503020204020204" pitchFamily="34" charset="0"/>
                <a:cs typeface="Arial" panose="020B0604020202020204" pitchFamily="34" charset="0"/>
              </a:rPr>
              <a:t> – energy of photon (J)</a:t>
            </a:r>
          </a:p>
          <a:p>
            <a:pPr marL="892175" indent="-534988"/>
            <a:r>
              <a:rPr lang="en-AU" sz="3200" dirty="0">
                <a:solidFill>
                  <a:schemeClr val="accent5">
                    <a:lumMod val="40000"/>
                    <a:lumOff val="60000"/>
                  </a:schemeClr>
                </a:solidFill>
                <a:latin typeface="Corbel" panose="020B0503020204020204" pitchFamily="34" charset="0"/>
                <a:cs typeface="Arial" panose="020B0604020202020204" pitchFamily="34" charset="0"/>
              </a:rPr>
              <a:t>f – frequency (Hz or s</a:t>
            </a:r>
            <a:r>
              <a:rPr lang="en-AU" sz="3200" baseline="30000" dirty="0">
                <a:solidFill>
                  <a:schemeClr val="accent5">
                    <a:lumMod val="40000"/>
                    <a:lumOff val="60000"/>
                  </a:schemeClr>
                </a:solidFill>
                <a:latin typeface="Corbel" panose="020B0503020204020204" pitchFamily="34" charset="0"/>
                <a:cs typeface="Arial" panose="020B0604020202020204" pitchFamily="34" charset="0"/>
              </a:rPr>
              <a:t>-1</a:t>
            </a:r>
            <a:r>
              <a:rPr lang="en-AU" sz="3200" dirty="0">
                <a:solidFill>
                  <a:schemeClr val="accent5">
                    <a:lumMod val="40000"/>
                    <a:lumOff val="60000"/>
                  </a:schemeClr>
                </a:solidFill>
                <a:latin typeface="Corbel" panose="020B0503020204020204" pitchFamily="34" charset="0"/>
                <a:cs typeface="Arial" panose="020B0604020202020204" pitchFamily="34" charset="0"/>
              </a:rPr>
              <a:t>)</a:t>
            </a:r>
          </a:p>
          <a:p>
            <a:pPr marL="892175" indent="-534988"/>
            <a:r>
              <a:rPr lang="en-AU" sz="3200" dirty="0">
                <a:solidFill>
                  <a:schemeClr val="accent5">
                    <a:lumMod val="40000"/>
                    <a:lumOff val="60000"/>
                  </a:schemeClr>
                </a:solidFill>
                <a:latin typeface="Corbel" panose="020B0503020204020204" pitchFamily="34" charset="0"/>
                <a:cs typeface="Arial" panose="020B0604020202020204" pitchFamily="34" charset="0"/>
              </a:rPr>
              <a:t>h = 6.63 × 10</a:t>
            </a:r>
            <a:r>
              <a:rPr lang="en-AU" sz="3200" baseline="30000" dirty="0">
                <a:solidFill>
                  <a:schemeClr val="accent5">
                    <a:lumMod val="40000"/>
                    <a:lumOff val="60000"/>
                  </a:schemeClr>
                </a:solidFill>
                <a:latin typeface="Corbel" panose="020B0503020204020204" pitchFamily="34" charset="0"/>
                <a:cs typeface="Arial" panose="020B0604020202020204" pitchFamily="34" charset="0"/>
              </a:rPr>
              <a:t>-34</a:t>
            </a:r>
            <a:r>
              <a:rPr lang="en-AU" sz="3200" dirty="0">
                <a:solidFill>
                  <a:schemeClr val="accent5">
                    <a:lumMod val="40000"/>
                    <a:lumOff val="60000"/>
                  </a:schemeClr>
                </a:solidFill>
                <a:latin typeface="Corbel" panose="020B0503020204020204" pitchFamily="34" charset="0"/>
                <a:cs typeface="Arial" panose="020B0604020202020204" pitchFamily="34" charset="0"/>
              </a:rPr>
              <a:t> J s</a:t>
            </a:r>
            <a:r>
              <a:rPr lang="en-AU" sz="3200" dirty="0">
                <a:solidFill>
                  <a:schemeClr val="accent5">
                    <a:lumMod val="40000"/>
                    <a:lumOff val="60000"/>
                  </a:schemeClr>
                </a:solidFill>
                <a:latin typeface="Corbel" panose="020B0503020204020204" pitchFamily="34" charset="0"/>
              </a:rPr>
              <a:t> (</a:t>
            </a:r>
            <a:r>
              <a:rPr lang="en-AU" sz="3200" dirty="0">
                <a:solidFill>
                  <a:schemeClr val="accent5">
                    <a:lumMod val="40000"/>
                    <a:lumOff val="60000"/>
                  </a:schemeClr>
                </a:solidFill>
                <a:latin typeface="Corbel" panose="020B0503020204020204" pitchFamily="34" charset="0"/>
                <a:cs typeface="Arial" panose="020B0604020202020204" pitchFamily="34" charset="0"/>
              </a:rPr>
              <a:t>Planck’s constant) </a:t>
            </a:r>
          </a:p>
          <a:p>
            <a:pPr marL="892175" indent="-534988"/>
            <a:r>
              <a:rPr lang="en-AU" sz="3200" dirty="0">
                <a:solidFill>
                  <a:schemeClr val="accent5">
                    <a:lumMod val="40000"/>
                    <a:lumOff val="60000"/>
                  </a:schemeClr>
                </a:solidFill>
                <a:latin typeface="Corbel" panose="020B0503020204020204" pitchFamily="34" charset="0"/>
                <a:cs typeface="Arial" panose="020B0604020202020204" pitchFamily="34" charset="0"/>
              </a:rPr>
              <a:t>N – number of photons</a:t>
            </a: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1790974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38491" y="1990846"/>
            <a:ext cx="10799180" cy="4867154"/>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7.2c:</a:t>
            </a:r>
            <a:r>
              <a:rPr lang="en-AU" sz="3200" dirty="0">
                <a:solidFill>
                  <a:schemeClr val="accent5">
                    <a:lumMod val="40000"/>
                    <a:lumOff val="60000"/>
                  </a:schemeClr>
                </a:solidFill>
                <a:latin typeface="Corbel" panose="020B0503020204020204" pitchFamily="34" charset="0"/>
              </a:rPr>
              <a:t> A 100.0 W light globe produces yellow-green light of wavelength 500.0 nm. Determine the number of photons released from the globe every minute.</a:t>
            </a:r>
          </a:p>
        </p:txBody>
      </p:sp>
      <p:sp>
        <p:nvSpPr>
          <p:cNvPr id="4098" name="Titre 1"/>
          <p:cNvSpPr>
            <a:spLocks noGrp="1"/>
          </p:cNvSpPr>
          <p:nvPr>
            <p:ph type="title"/>
          </p:nvPr>
        </p:nvSpPr>
        <p:spPr>
          <a:xfrm>
            <a:off x="3962400" y="551968"/>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PLANCK’S QUANTA</a:t>
            </a:r>
            <a:endParaRPr lang="en-AU" sz="3600" b="1" dirty="0">
              <a:solidFill>
                <a:schemeClr val="bg1"/>
              </a:solidFill>
            </a:endParaRPr>
          </a:p>
        </p:txBody>
      </p:sp>
    </p:spTree>
    <p:extLst>
      <p:ext uri="{BB962C8B-B14F-4D97-AF65-F5344CB8AC3E}">
        <p14:creationId xmlns:p14="http://schemas.microsoft.com/office/powerpoint/2010/main" val="837366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0" y="285750"/>
            <a:ext cx="12192001" cy="1143000"/>
          </a:xfrm>
        </p:spPr>
        <p:txBody>
          <a:bodyPr>
            <a:normAutofit fontScale="90000"/>
          </a:bodyPr>
          <a:lstStyle/>
          <a:p>
            <a:pPr algn="r"/>
            <a:r>
              <a:rPr lang="en-AU" sz="60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1981200" y="1916832"/>
            <a:ext cx="8229600" cy="4752528"/>
          </a:xfrm>
          <a:solidFill>
            <a:schemeClr val="accent1">
              <a:alpha val="50000"/>
            </a:schemeClr>
          </a:solidFill>
        </p:spPr>
        <p:txBody>
          <a:bodyPr/>
          <a:lstStyle/>
          <a:p>
            <a:pPr marL="0" indent="0">
              <a:buNone/>
            </a:pPr>
            <a:r>
              <a:rPr lang="en-AU" sz="2800" b="1" u="sng" dirty="0">
                <a:latin typeface="Arial" pitchFamily="34" charset="0"/>
                <a:cs typeface="Arial" pitchFamily="34" charset="0"/>
              </a:rPr>
              <a:t>Context:</a:t>
            </a:r>
            <a:r>
              <a:rPr lang="en-AU" sz="2800" dirty="0">
                <a:latin typeface="Arial" pitchFamily="34" charset="0"/>
                <a:cs typeface="Arial" pitchFamily="34" charset="0"/>
              </a:rPr>
              <a:t> How is this content used to better society?</a:t>
            </a: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6" name="TextBox 5"/>
          <p:cNvSpPr txBox="1"/>
          <p:nvPr/>
        </p:nvSpPr>
        <p:spPr>
          <a:xfrm>
            <a:off x="2243573" y="2908102"/>
            <a:ext cx="7704855" cy="2246769"/>
          </a:xfrm>
          <a:prstGeom prst="rect">
            <a:avLst/>
          </a:prstGeom>
          <a:noFill/>
        </p:spPr>
        <p:txBody>
          <a:bodyPr wrap="square" rtlCol="0">
            <a:spAutoFit/>
          </a:bodyPr>
          <a:lstStyle/>
          <a:p>
            <a:r>
              <a:rPr lang="en-AU" sz="2800" dirty="0">
                <a:latin typeface="Arial" pitchFamily="34" charset="0"/>
                <a:cs typeface="Arial" pitchFamily="34" charset="0"/>
              </a:rPr>
              <a:t>The different behaviours of light particles can be manipulated to suit a variety of modern technological advances. By improving our understanding of this phenomena we can improve on this technology.</a:t>
            </a:r>
          </a:p>
        </p:txBody>
      </p:sp>
    </p:spTree>
    <p:extLst>
      <p:ext uri="{BB962C8B-B14F-4D97-AF65-F5344CB8AC3E}">
        <p14:creationId xmlns:p14="http://schemas.microsoft.com/office/powerpoint/2010/main" val="165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1981200" y="1984607"/>
            <a:ext cx="8229600" cy="4756761"/>
          </a:xfrm>
          <a:solidFill>
            <a:schemeClr val="accent1">
              <a:alpha val="50000"/>
            </a:schemeClr>
          </a:solidFill>
        </p:spPr>
        <p:txBody>
          <a:bodyPr/>
          <a:lstStyle/>
          <a:p>
            <a:pPr marL="0" indent="0">
              <a:buNone/>
            </a:pPr>
            <a:r>
              <a:rPr lang="en-AU" sz="2800" b="1" u="sng" dirty="0">
                <a:latin typeface="Arial" pitchFamily="34" charset="0"/>
                <a:cs typeface="Arial" pitchFamily="34" charset="0"/>
              </a:rPr>
              <a:t>Key Words</a:t>
            </a: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a:p>
            <a:pPr>
              <a:buNone/>
            </a:pPr>
            <a:endParaRPr lang="en-AU" sz="2800" dirty="0">
              <a:latin typeface="Arial" pitchFamily="34" charset="0"/>
              <a:cs typeface="Arial" pitchFamily="34" charset="0"/>
            </a:endParaRPr>
          </a:p>
        </p:txBody>
      </p:sp>
      <p:sp>
        <p:nvSpPr>
          <p:cNvPr id="8" name="TextBox 7"/>
          <p:cNvSpPr txBox="1"/>
          <p:nvPr/>
        </p:nvSpPr>
        <p:spPr>
          <a:xfrm>
            <a:off x="2279577" y="2581488"/>
            <a:ext cx="7344816" cy="3539430"/>
          </a:xfrm>
          <a:prstGeom prst="rect">
            <a:avLst/>
          </a:prstGeom>
          <a:noFill/>
        </p:spPr>
        <p:txBody>
          <a:bodyPr wrap="square" rtlCol="0">
            <a:spAutoFit/>
          </a:bodyPr>
          <a:lstStyle/>
          <a:p>
            <a:r>
              <a:rPr lang="en-AU" sz="2800" dirty="0">
                <a:latin typeface="Arial" pitchFamily="34" charset="0"/>
                <a:cs typeface="Arial" pitchFamily="34" charset="0"/>
              </a:rPr>
              <a:t>Duality</a:t>
            </a:r>
          </a:p>
          <a:p>
            <a:r>
              <a:rPr lang="en-AU" sz="2800" dirty="0">
                <a:latin typeface="Arial" pitchFamily="34" charset="0"/>
                <a:cs typeface="Arial" pitchFamily="34" charset="0"/>
              </a:rPr>
              <a:t>Particle</a:t>
            </a:r>
          </a:p>
          <a:p>
            <a:r>
              <a:rPr lang="en-AU" sz="2800" dirty="0">
                <a:latin typeface="Arial" pitchFamily="34" charset="0"/>
                <a:cs typeface="Arial" pitchFamily="34" charset="0"/>
              </a:rPr>
              <a:t>Wave</a:t>
            </a:r>
          </a:p>
          <a:p>
            <a:r>
              <a:rPr lang="en-AU" sz="2800" dirty="0">
                <a:latin typeface="Arial" pitchFamily="34" charset="0"/>
                <a:cs typeface="Arial" pitchFamily="34" charset="0"/>
              </a:rPr>
              <a:t>Quanta</a:t>
            </a:r>
          </a:p>
          <a:p>
            <a:r>
              <a:rPr lang="en-AU" sz="2800" dirty="0">
                <a:latin typeface="Arial" pitchFamily="34" charset="0"/>
                <a:cs typeface="Arial" pitchFamily="34" charset="0"/>
              </a:rPr>
              <a:t>Black Body Radiation</a:t>
            </a:r>
          </a:p>
          <a:p>
            <a:r>
              <a:rPr lang="en-AU" sz="2800" dirty="0">
                <a:latin typeface="Arial" pitchFamily="34" charset="0"/>
                <a:cs typeface="Arial" pitchFamily="34" charset="0"/>
              </a:rPr>
              <a:t>Wien</a:t>
            </a:r>
          </a:p>
          <a:p>
            <a:r>
              <a:rPr lang="en-AU" sz="2800" dirty="0">
                <a:latin typeface="Arial" pitchFamily="34" charset="0"/>
                <a:cs typeface="Arial" pitchFamily="34" charset="0"/>
              </a:rPr>
              <a:t>Stefan-Boltzmann</a:t>
            </a:r>
          </a:p>
          <a:p>
            <a:r>
              <a:rPr lang="en-AU" sz="2800" dirty="0">
                <a:latin typeface="Arial" pitchFamily="34" charset="0"/>
                <a:cs typeface="Arial" pitchFamily="34" charset="0"/>
              </a:rPr>
              <a:t>Planck</a:t>
            </a:r>
          </a:p>
        </p:txBody>
      </p:sp>
      <p:sp>
        <p:nvSpPr>
          <p:cNvPr id="5"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9424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0" y="526382"/>
            <a:ext cx="12192000" cy="1143000"/>
          </a:xfrm>
        </p:spPr>
        <p:txBody>
          <a:bodyPr>
            <a:noAutofit/>
          </a:bodyPr>
          <a:lstStyle/>
          <a:p>
            <a:r>
              <a:rPr lang="en-AU" sz="4800" b="1" dirty="0">
                <a:solidFill>
                  <a:schemeClr val="accent6">
                    <a:lumMod val="60000"/>
                    <a:lumOff val="40000"/>
                  </a:schemeClr>
                </a:solidFill>
                <a:latin typeface="Corbel" panose="020B0503020204020204" pitchFamily="34" charset="0"/>
              </a:rPr>
              <a:t>Family of Electromagnetic Radiation</a:t>
            </a:r>
          </a:p>
        </p:txBody>
      </p:sp>
      <p:pic>
        <p:nvPicPr>
          <p:cNvPr id="4" name="Content Placeholder 3" descr="Spectrum.jpg"/>
          <p:cNvPicPr>
            <a:picLocks noGrp="1" noChangeAspect="1"/>
          </p:cNvPicPr>
          <p:nvPr>
            <p:ph idx="1"/>
          </p:nvPr>
        </p:nvPicPr>
        <p:blipFill>
          <a:blip r:embed="rId2"/>
          <a:stretch>
            <a:fillRect/>
          </a:stretch>
        </p:blipFill>
        <p:spPr>
          <a:xfrm>
            <a:off x="2136531" y="1539730"/>
            <a:ext cx="7710113" cy="5335399"/>
          </a:xfrm>
        </p:spPr>
      </p:pic>
    </p:spTree>
    <p:extLst>
      <p:ext uri="{BB962C8B-B14F-4D97-AF65-F5344CB8AC3E}">
        <p14:creationId xmlns:p14="http://schemas.microsoft.com/office/powerpoint/2010/main" val="25189707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bwMode="auto">
          <a:xfrm>
            <a:off x="1919536" y="2132856"/>
            <a:ext cx="8229600" cy="5400600"/>
          </a:xfrm>
          <a:prstGeom prst="rect">
            <a:avLst/>
          </a:prstGeom>
          <a:solidFill>
            <a:schemeClr val="accent1">
              <a:alpha val="5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800" b="1" u="sng" dirty="0">
                <a:latin typeface="Arial" pitchFamily="34" charset="0"/>
                <a:cs typeface="Arial" pitchFamily="34" charset="0"/>
              </a:rPr>
              <a:t>Homework</a:t>
            </a: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a:p>
            <a:pPr>
              <a:buFont typeface="Arial" charset="0"/>
              <a:buNone/>
            </a:pPr>
            <a:endParaRPr lang="en-AU" sz="2800" dirty="0">
              <a:latin typeface="Arial" pitchFamily="34" charset="0"/>
              <a:cs typeface="Arial" pitchFamily="34" charset="0"/>
            </a:endParaRPr>
          </a:p>
        </p:txBody>
      </p:sp>
      <p:sp>
        <p:nvSpPr>
          <p:cNvPr id="6" name="TextBox 5"/>
          <p:cNvSpPr txBox="1"/>
          <p:nvPr/>
        </p:nvSpPr>
        <p:spPr>
          <a:xfrm>
            <a:off x="2109901" y="2924945"/>
            <a:ext cx="7848871" cy="2985433"/>
          </a:xfrm>
          <a:prstGeom prst="rect">
            <a:avLst/>
          </a:prstGeom>
          <a:noFill/>
        </p:spPr>
        <p:txBody>
          <a:bodyPr wrap="square" rtlCol="0">
            <a:spAutoFit/>
          </a:bodyPr>
          <a:lstStyle/>
          <a:p>
            <a:r>
              <a:rPr lang="en-AU" sz="2800" dirty="0">
                <a:latin typeface="Arial" pitchFamily="34" charset="0"/>
                <a:cs typeface="Arial" pitchFamily="34" charset="0"/>
              </a:rPr>
              <a:t>Complete all questions from Set 7.2 - due first lesson next week.</a:t>
            </a:r>
          </a:p>
          <a:p>
            <a:endParaRPr lang="en-AU" sz="2800" dirty="0">
              <a:latin typeface="Arial" pitchFamily="34" charset="0"/>
              <a:cs typeface="Arial" pitchFamily="34" charset="0"/>
            </a:endParaRPr>
          </a:p>
          <a:p>
            <a:pPr>
              <a:spcAft>
                <a:spcPts val="1200"/>
              </a:spcAft>
            </a:pPr>
            <a:r>
              <a:rPr lang="en-AU" sz="2800" dirty="0">
                <a:latin typeface="Arial" pitchFamily="34" charset="0"/>
                <a:cs typeface="Arial" pitchFamily="34" charset="0"/>
              </a:rPr>
              <a:t>Read Chapter 7.3, page 215-223 and answer </a:t>
            </a:r>
          </a:p>
          <a:p>
            <a:pPr>
              <a:spcAft>
                <a:spcPts val="1200"/>
              </a:spcAft>
            </a:pPr>
            <a:r>
              <a:rPr lang="en-AU" sz="2800" dirty="0">
                <a:latin typeface="Arial" pitchFamily="34" charset="0"/>
                <a:cs typeface="Arial" pitchFamily="34" charset="0"/>
              </a:rPr>
              <a:t>	     Q1 &amp; Q2 Set 7.3 </a:t>
            </a:r>
          </a:p>
          <a:p>
            <a:pPr>
              <a:spcAft>
                <a:spcPts val="1200"/>
              </a:spcAft>
            </a:pPr>
            <a:r>
              <a:rPr lang="en-AU" sz="2800" dirty="0">
                <a:latin typeface="Arial" pitchFamily="34" charset="0"/>
                <a:cs typeface="Arial" pitchFamily="34" charset="0"/>
              </a:rPr>
              <a:t>by next lesson.</a:t>
            </a:r>
          </a:p>
        </p:txBody>
      </p:sp>
      <p:sp>
        <p:nvSpPr>
          <p:cNvPr id="7" name="Titre 1"/>
          <p:cNvSpPr txBox="1">
            <a:spLocks/>
          </p:cNvSpPr>
          <p:nvPr/>
        </p:nvSpPr>
        <p:spPr>
          <a:xfrm>
            <a:off x="0" y="285750"/>
            <a:ext cx="12192001"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AU" sz="6000" b="1">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Tree>
    <p:extLst>
      <p:ext uri="{BB962C8B-B14F-4D97-AF65-F5344CB8AC3E}">
        <p14:creationId xmlns:p14="http://schemas.microsoft.com/office/powerpoint/2010/main" val="10040532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9957" y="285750"/>
            <a:ext cx="8229600" cy="1143000"/>
          </a:xfrm>
        </p:spPr>
        <p:txBody>
          <a:bodyPr/>
          <a:lstStyle/>
          <a:p>
            <a:pPr algn="l"/>
            <a:r>
              <a:rPr lang="en-AU" sz="60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1987331" y="1648170"/>
            <a:ext cx="8229600" cy="5400600"/>
          </a:xfrm>
          <a:solidFill>
            <a:schemeClr val="accent1"/>
          </a:solidFill>
        </p:spPr>
        <p:txBody>
          <a:bodyPr/>
          <a:lstStyle/>
          <a:p>
            <a:pPr>
              <a:buNone/>
            </a:pPr>
            <a:r>
              <a:rPr lang="en-AU" sz="2800" dirty="0">
                <a:latin typeface="Arial" pitchFamily="34" charset="0"/>
                <a:cs typeface="Arial" pitchFamily="34" charset="0"/>
              </a:rPr>
              <a:t>Set up the </a:t>
            </a:r>
            <a:r>
              <a:rPr lang="en-AU" sz="2800" b="1" u="sng" dirty="0">
                <a:latin typeface="Arial" pitchFamily="34" charset="0"/>
                <a:cs typeface="Arial" pitchFamily="34" charset="0"/>
              </a:rPr>
              <a:t>first</a:t>
            </a:r>
            <a:r>
              <a:rPr lang="en-AU" sz="28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p>
          <a:p>
            <a:pPr>
              <a:buFont typeface="Arial" pitchFamily="34" charset="0"/>
              <a:buChar char="•"/>
            </a:pPr>
            <a:endParaRPr lang="en-AU" sz="2800" dirty="0"/>
          </a:p>
        </p:txBody>
      </p:sp>
      <p:grpSp>
        <p:nvGrpSpPr>
          <p:cNvPr id="8" name="Group 7"/>
          <p:cNvGrpSpPr/>
          <p:nvPr/>
        </p:nvGrpSpPr>
        <p:grpSpPr>
          <a:xfrm>
            <a:off x="1991544" y="3120672"/>
            <a:ext cx="8280920" cy="6008586"/>
            <a:chOff x="971600" y="2276872"/>
            <a:chExt cx="7046046" cy="5112568"/>
          </a:xfrm>
        </p:grpSpPr>
        <p:grpSp>
          <p:nvGrpSpPr>
            <p:cNvPr id="9" name="Group 8"/>
            <p:cNvGrpSpPr/>
            <p:nvPr/>
          </p:nvGrpSpPr>
          <p:grpSpPr>
            <a:xfrm>
              <a:off x="971600" y="2276872"/>
              <a:ext cx="7046046" cy="5112568"/>
              <a:chOff x="971600" y="2276872"/>
              <a:chExt cx="7046046"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971600" y="2297589"/>
                <a:ext cx="7046046" cy="2359576"/>
                <a:chOff x="971600" y="1361485"/>
                <a:chExt cx="7046046" cy="2359576"/>
              </a:xfrm>
            </p:grpSpPr>
            <p:sp>
              <p:nvSpPr>
                <p:cNvPr id="13" name="TextBox 12"/>
                <p:cNvSpPr txBox="1"/>
                <p:nvPr/>
              </p:nvSpPr>
              <p:spPr>
                <a:xfrm>
                  <a:off x="971600" y="1361485"/>
                  <a:ext cx="5184576" cy="707076"/>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971600" y="2385473"/>
                  <a:ext cx="5155404" cy="1335588"/>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156176" y="1361485"/>
                  <a:ext cx="1861470" cy="2345909"/>
                </a:xfrm>
                <a:prstGeom prst="rect">
                  <a:avLst/>
                </a:prstGeom>
                <a:noFill/>
                <a:ln>
                  <a:noFill/>
                </a:ln>
              </p:spPr>
              <p:txBody>
                <a:bodyPr wrap="square" rtlCol="0">
                  <a:spAutoFit/>
                </a:bodyPr>
                <a:lstStyle/>
                <a:p>
                  <a:r>
                    <a:rPr lang="en-AU" sz="2100" b="1" u="sng" dirty="0"/>
                    <a:t>Keywords:</a:t>
                  </a:r>
                  <a:r>
                    <a:rPr lang="en-AU" sz="21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1991544"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991544" y="3120672"/>
            <a:ext cx="8208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200456" y="3120672"/>
            <a:ext cx="0" cy="60085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84757" y="3120674"/>
            <a:ext cx="0" cy="27813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072138" y="5902070"/>
            <a:ext cx="21156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991545" y="4356666"/>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991545" y="5902070"/>
            <a:ext cx="60932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923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045522"/>
            <a:ext cx="9448800" cy="1825096"/>
          </a:xfrm>
        </p:spPr>
        <p:txBody>
          <a:bodyPr>
            <a:normAutofit/>
          </a:bodyPr>
          <a:lstStyle/>
          <a:p>
            <a:r>
              <a:rPr lang="en-AU" sz="6600" dirty="0"/>
              <a:t>Light AS A Photon</a:t>
            </a:r>
          </a:p>
        </p:txBody>
      </p:sp>
      <p:sp>
        <p:nvSpPr>
          <p:cNvPr id="3" name="Subtitle 2"/>
          <p:cNvSpPr>
            <a:spLocks noGrp="1"/>
          </p:cNvSpPr>
          <p:nvPr>
            <p:ph type="subTitle" idx="1"/>
          </p:nvPr>
        </p:nvSpPr>
        <p:spPr>
          <a:xfrm>
            <a:off x="1371600" y="2874318"/>
            <a:ext cx="9448800" cy="1697680"/>
          </a:xfrm>
        </p:spPr>
        <p:txBody>
          <a:bodyPr>
            <a:normAutofit/>
          </a:bodyPr>
          <a:lstStyle/>
          <a:p>
            <a:r>
              <a:rPr lang="en-AU" sz="3200" dirty="0"/>
              <a:t>Chapter 7.3</a:t>
            </a:r>
          </a:p>
          <a:p>
            <a:r>
              <a:rPr lang="en-AU" sz="3200" dirty="0"/>
              <a:t>Pages 215 – 223</a:t>
            </a:r>
          </a:p>
        </p:txBody>
      </p:sp>
    </p:spTree>
    <p:extLst>
      <p:ext uri="{BB962C8B-B14F-4D97-AF65-F5344CB8AC3E}">
        <p14:creationId xmlns:p14="http://schemas.microsoft.com/office/powerpoint/2010/main" val="1766021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3833"/>
            <a:ext cx="12191999" cy="1293028"/>
          </a:xfrm>
        </p:spPr>
        <p:txBody>
          <a:bodyPr>
            <a:noAutofit/>
          </a:bodyPr>
          <a:lstStyle/>
          <a:p>
            <a:pPr algn="ctr"/>
            <a:r>
              <a:rPr lang="en-AU" sz="6000" dirty="0">
                <a:solidFill>
                  <a:schemeClr val="accent6">
                    <a:lumMod val="60000"/>
                    <a:lumOff val="40000"/>
                  </a:schemeClr>
                </a:solidFill>
              </a:rPr>
              <a:t>PRINCIPLES </a:t>
            </a:r>
            <a:br>
              <a:rPr lang="en-AU" sz="6000" dirty="0">
                <a:solidFill>
                  <a:schemeClr val="accent6">
                    <a:lumMod val="60000"/>
                    <a:lumOff val="40000"/>
                  </a:schemeClr>
                </a:solidFill>
              </a:rPr>
            </a:br>
            <a:r>
              <a:rPr lang="en-AU" sz="6000" dirty="0">
                <a:solidFill>
                  <a:schemeClr val="accent6">
                    <a:lumMod val="60000"/>
                    <a:lumOff val="40000"/>
                  </a:schemeClr>
                </a:solidFill>
              </a:rPr>
              <a:t>OF DUALITY</a:t>
            </a:r>
          </a:p>
        </p:txBody>
      </p:sp>
    </p:spTree>
    <p:extLst>
      <p:ext uri="{BB962C8B-B14F-4D97-AF65-F5344CB8AC3E}">
        <p14:creationId xmlns:p14="http://schemas.microsoft.com/office/powerpoint/2010/main" val="393574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74074"/>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Principles of Duality</a:t>
            </a:r>
          </a:p>
        </p:txBody>
      </p:sp>
      <p:sp>
        <p:nvSpPr>
          <p:cNvPr id="4" name="TextBox 3"/>
          <p:cNvSpPr txBox="1"/>
          <p:nvPr/>
        </p:nvSpPr>
        <p:spPr>
          <a:xfrm>
            <a:off x="535459" y="2061424"/>
            <a:ext cx="11261125" cy="2970685"/>
          </a:xfrm>
          <a:prstGeom prst="rect">
            <a:avLst/>
          </a:prstGeom>
          <a:noFill/>
        </p:spPr>
        <p:txBody>
          <a:bodyPr wrap="square" rtlCol="0">
            <a:spAutoFit/>
          </a:bodyPr>
          <a:lstStyle/>
          <a:p>
            <a:pPr>
              <a:lnSpc>
                <a:spcPct val="150000"/>
              </a:lnSpc>
            </a:pPr>
            <a:r>
              <a:rPr lang="en-AU" sz="3200" dirty="0">
                <a:solidFill>
                  <a:schemeClr val="accent5">
                    <a:lumMod val="40000"/>
                    <a:lumOff val="60000"/>
                  </a:schemeClr>
                </a:solidFill>
                <a:latin typeface="Corbel" panose="020B0503020204020204" pitchFamily="34" charset="0"/>
              </a:rPr>
              <a:t>Light is usually described as being both </a:t>
            </a:r>
          </a:p>
          <a:p>
            <a:pPr marL="898525" indent="-457200">
              <a:lnSpc>
                <a:spcPct val="150000"/>
              </a:lnSpc>
              <a:buFont typeface="Arial" panose="020B0604020202020204" pitchFamily="34" charset="0"/>
              <a:buChar char="•"/>
            </a:pPr>
            <a:r>
              <a:rPr lang="en-AU" sz="3200" b="1" u="sng" dirty="0">
                <a:solidFill>
                  <a:schemeClr val="accent5">
                    <a:lumMod val="40000"/>
                    <a:lumOff val="60000"/>
                  </a:schemeClr>
                </a:solidFill>
                <a:latin typeface="Corbel" panose="020B0503020204020204" pitchFamily="34" charset="0"/>
              </a:rPr>
              <a:t>particle-like</a:t>
            </a:r>
            <a:r>
              <a:rPr lang="en-AU" sz="3200" dirty="0">
                <a:solidFill>
                  <a:schemeClr val="accent5">
                    <a:lumMod val="40000"/>
                    <a:lumOff val="60000"/>
                  </a:schemeClr>
                </a:solidFill>
                <a:latin typeface="Corbel" panose="020B0503020204020204" pitchFamily="34" charset="0"/>
              </a:rPr>
              <a:t> (e.g. photoelectric effect) and </a:t>
            </a:r>
          </a:p>
          <a:p>
            <a:pPr marL="898525" indent="-457200">
              <a:lnSpc>
                <a:spcPct val="150000"/>
              </a:lnSpc>
              <a:buFont typeface="Arial" panose="020B0604020202020204" pitchFamily="34" charset="0"/>
              <a:buChar char="•"/>
            </a:pPr>
            <a:r>
              <a:rPr lang="en-AU" sz="3200" b="1" u="sng" dirty="0">
                <a:solidFill>
                  <a:schemeClr val="accent5">
                    <a:lumMod val="40000"/>
                    <a:lumOff val="60000"/>
                  </a:schemeClr>
                </a:solidFill>
                <a:latin typeface="Corbel" panose="020B0503020204020204" pitchFamily="34" charset="0"/>
              </a:rPr>
              <a:t>wave-like</a:t>
            </a:r>
            <a:r>
              <a:rPr lang="en-AU" sz="3200" dirty="0">
                <a:solidFill>
                  <a:schemeClr val="accent5">
                    <a:lumMod val="40000"/>
                    <a:lumOff val="60000"/>
                  </a:schemeClr>
                </a:solidFill>
                <a:latin typeface="Corbel" panose="020B0503020204020204" pitchFamily="34" charset="0"/>
              </a:rPr>
              <a:t> (e.g. Young’s double slit experiment) </a:t>
            </a:r>
          </a:p>
          <a:p>
            <a:pPr>
              <a:lnSpc>
                <a:spcPct val="150000"/>
              </a:lnSpc>
            </a:pPr>
            <a:r>
              <a:rPr lang="en-AU" sz="3200" dirty="0">
                <a:solidFill>
                  <a:schemeClr val="accent5">
                    <a:lumMod val="40000"/>
                    <a:lumOff val="60000"/>
                  </a:schemeClr>
                </a:solidFill>
                <a:latin typeface="Corbel" panose="020B0503020204020204" pitchFamily="34" charset="0"/>
              </a:rPr>
              <a:t>in its behaviour. </a:t>
            </a:r>
          </a:p>
        </p:txBody>
      </p:sp>
    </p:spTree>
    <p:extLst>
      <p:ext uri="{BB962C8B-B14F-4D97-AF65-F5344CB8AC3E}">
        <p14:creationId xmlns:p14="http://schemas.microsoft.com/office/powerpoint/2010/main" val="23707123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18628"/>
            <a:ext cx="8610600" cy="1293028"/>
          </a:xfrm>
        </p:spPr>
        <p:txBody>
          <a:bodyPr>
            <a:normAutofit/>
          </a:bodyPr>
          <a:lstStyle/>
          <a:p>
            <a:r>
              <a:rPr lang="en-AU" sz="4800" b="1" dirty="0">
                <a:solidFill>
                  <a:schemeClr val="accent6">
                    <a:lumMod val="60000"/>
                    <a:lumOff val="40000"/>
                  </a:schemeClr>
                </a:solidFill>
                <a:latin typeface="Corbel" panose="020B0503020204020204" pitchFamily="34" charset="0"/>
              </a:rPr>
              <a:t>Principles of Duality</a:t>
            </a:r>
          </a:p>
        </p:txBody>
      </p:sp>
      <p:sp>
        <p:nvSpPr>
          <p:cNvPr id="3" name="Content Placeholder 2"/>
          <p:cNvSpPr>
            <a:spLocks noGrp="1"/>
          </p:cNvSpPr>
          <p:nvPr>
            <p:ph idx="1"/>
          </p:nvPr>
        </p:nvSpPr>
        <p:spPr/>
        <p:txBody>
          <a:bodyPr/>
          <a:lstStyle/>
          <a:p>
            <a:endParaRPr lang="en-AU" dirty="0"/>
          </a:p>
        </p:txBody>
      </p:sp>
      <p:graphicFrame>
        <p:nvGraphicFramePr>
          <p:cNvPr id="4" name="Table 3"/>
          <p:cNvGraphicFramePr>
            <a:graphicFrameLocks noGrp="1"/>
          </p:cNvGraphicFramePr>
          <p:nvPr/>
        </p:nvGraphicFramePr>
        <p:xfrm>
          <a:off x="255372" y="1428751"/>
          <a:ext cx="11738920" cy="5310482"/>
        </p:xfrm>
        <a:graphic>
          <a:graphicData uri="http://schemas.openxmlformats.org/drawingml/2006/table">
            <a:tbl>
              <a:tblPr>
                <a:tableStyleId>{35758FB7-9AC5-4552-8A53-C91805E547FA}</a:tableStyleId>
              </a:tblPr>
              <a:tblGrid>
                <a:gridCol w="5869460">
                  <a:extLst>
                    <a:ext uri="{9D8B030D-6E8A-4147-A177-3AD203B41FA5}">
                      <a16:colId xmlns:a16="http://schemas.microsoft.com/office/drawing/2014/main" val="20000"/>
                    </a:ext>
                  </a:extLst>
                </a:gridCol>
                <a:gridCol w="5869460">
                  <a:extLst>
                    <a:ext uri="{9D8B030D-6E8A-4147-A177-3AD203B41FA5}">
                      <a16:colId xmlns:a16="http://schemas.microsoft.com/office/drawing/2014/main" val="20001"/>
                    </a:ext>
                  </a:extLst>
                </a:gridCol>
              </a:tblGrid>
              <a:tr h="386629">
                <a:tc>
                  <a:txBody>
                    <a:bodyPr/>
                    <a:lstStyle/>
                    <a:p>
                      <a:pPr algn="l" fontAlgn="b"/>
                      <a:r>
                        <a:rPr lang="en-AU" sz="2400" b="1" u="none" strike="noStrike" baseline="0" dirty="0">
                          <a:solidFill>
                            <a:srgbClr val="002060"/>
                          </a:solidFill>
                        </a:rPr>
                        <a:t>Behaviour of light as particles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3810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b="1" u="none" strike="noStrike" baseline="0" dirty="0">
                          <a:solidFill>
                            <a:srgbClr val="002060"/>
                          </a:solidFill>
                        </a:rPr>
                        <a:t>Behaviour of light as waves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3810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0"/>
                  </a:ext>
                </a:extLst>
              </a:tr>
              <a:tr h="386629">
                <a:tc>
                  <a:txBody>
                    <a:bodyPr/>
                    <a:lstStyle/>
                    <a:p>
                      <a:pPr algn="l" fontAlgn="b"/>
                      <a:r>
                        <a:rPr lang="en-AU" sz="2400" u="none" strike="noStrike" baseline="0" dirty="0">
                          <a:solidFill>
                            <a:srgbClr val="002060"/>
                          </a:solidFill>
                        </a:rPr>
                        <a:t>Linear propagation</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Linear propagation</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3810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1"/>
                  </a:ext>
                </a:extLst>
              </a:tr>
              <a:tr h="767515">
                <a:tc>
                  <a:txBody>
                    <a:bodyPr/>
                    <a:lstStyle/>
                    <a:p>
                      <a:pPr algn="l" fontAlgn="b"/>
                      <a:r>
                        <a:rPr lang="en-AU" sz="2400" u="none" strike="noStrike" baseline="0" dirty="0">
                          <a:solidFill>
                            <a:srgbClr val="002060"/>
                          </a:solidFill>
                        </a:rPr>
                        <a:t>Intensity reduces with the square of the distance from the source</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Intensity reduces with the square of the distance from the source</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386629">
                <a:tc>
                  <a:txBody>
                    <a:bodyPr/>
                    <a:lstStyle/>
                    <a:p>
                      <a:pPr algn="l" fontAlgn="b"/>
                      <a:r>
                        <a:rPr lang="en-AU" sz="2400" u="none" strike="noStrike" baseline="0" dirty="0">
                          <a:solidFill>
                            <a:srgbClr val="002060"/>
                          </a:solidFill>
                        </a:rPr>
                        <a:t>Reflection</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Reflection</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3"/>
                  </a:ext>
                </a:extLst>
              </a:tr>
              <a:tr h="386629">
                <a:tc>
                  <a:txBody>
                    <a:bodyPr/>
                    <a:lstStyle/>
                    <a:p>
                      <a:pPr algn="l" fontAlgn="b"/>
                      <a:r>
                        <a:rPr lang="en-AU" sz="2400" u="none" strike="noStrike" baseline="0" dirty="0">
                          <a:solidFill>
                            <a:srgbClr val="002060"/>
                          </a:solidFill>
                        </a:rPr>
                        <a:t> </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Refraction</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4"/>
                  </a:ext>
                </a:extLst>
              </a:tr>
              <a:tr h="750728">
                <a:tc>
                  <a:txBody>
                    <a:bodyPr/>
                    <a:lstStyle/>
                    <a:p>
                      <a:pPr algn="l" fontAlgn="b"/>
                      <a:r>
                        <a:rPr lang="en-AU" sz="2400" u="none" strike="noStrike" baseline="0" dirty="0">
                          <a:solidFill>
                            <a:srgbClr val="002060"/>
                          </a:solidFill>
                        </a:rPr>
                        <a:t>Modelling of light paths around mirrors and lenses with geometric optics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Modelling of light paths around mirrors and lenses with wave optics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5"/>
                  </a:ext>
                </a:extLst>
              </a:tr>
              <a:tr h="506858">
                <a:tc>
                  <a:txBody>
                    <a:bodyPr/>
                    <a:lstStyle/>
                    <a:p>
                      <a:pPr algn="l" fontAlgn="b"/>
                      <a:r>
                        <a:rPr lang="en-AU" sz="2400" u="none" strike="noStrike" baseline="0" dirty="0">
                          <a:solidFill>
                            <a:srgbClr val="002060"/>
                          </a:solidFill>
                        </a:rPr>
                        <a:t> </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Light beams crossing paths undisturbed (no change to the individual energies)</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6"/>
                  </a:ext>
                </a:extLst>
              </a:tr>
              <a:tr h="767515">
                <a:tc>
                  <a:txBody>
                    <a:bodyPr/>
                    <a:lstStyle/>
                    <a:p>
                      <a:pPr algn="l" fontAlgn="b"/>
                      <a:r>
                        <a:rPr lang="en-AU" sz="2400" u="none" strike="noStrike" baseline="0" dirty="0">
                          <a:solidFill>
                            <a:srgbClr val="002060"/>
                          </a:solidFill>
                        </a:rPr>
                        <a:t> </a:t>
                      </a:r>
                      <a:endParaRPr lang="en-AU" sz="2400" b="1" i="0" u="none" strike="noStrike" baseline="0"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baseline="0" dirty="0">
                          <a:solidFill>
                            <a:srgbClr val="002060"/>
                          </a:solidFill>
                        </a:rPr>
                        <a:t>Partial reflection and transmission of light at a boundary</a:t>
                      </a:r>
                      <a:endParaRPr lang="en-AU" sz="2400" b="1" i="0" u="none" strike="noStrike" baseline="0"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7"/>
                  </a:ext>
                </a:extLst>
              </a:tr>
              <a:tr h="189087">
                <a:tc>
                  <a:txBody>
                    <a:bodyPr/>
                    <a:lstStyle/>
                    <a:p>
                      <a:pPr algn="l" fontAlgn="b"/>
                      <a:r>
                        <a:rPr lang="en-AU" sz="2400" u="none" strike="noStrike" dirty="0">
                          <a:solidFill>
                            <a:srgbClr val="002060"/>
                          </a:solidFill>
                        </a:rPr>
                        <a:t> </a:t>
                      </a:r>
                      <a:endParaRPr lang="en-AU" sz="2400" b="1" i="0" u="none" strike="noStrike"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r>
                        <a:rPr lang="en-AU" sz="2400" u="none" strike="noStrike" dirty="0">
                          <a:solidFill>
                            <a:srgbClr val="002060"/>
                          </a:solidFill>
                        </a:rPr>
                        <a:t>Diffraction</a:t>
                      </a:r>
                      <a:endParaRPr lang="en-AU" sz="2400" b="1" i="0" u="none" strike="noStrike"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8"/>
                  </a:ext>
                </a:extLst>
              </a:tr>
              <a:tr h="18908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AU" sz="2400" u="none" strike="noStrike" dirty="0">
                          <a:solidFill>
                            <a:srgbClr val="002060"/>
                          </a:solidFill>
                        </a:rPr>
                        <a:t>Photoelectric effect</a:t>
                      </a:r>
                      <a:endParaRPr lang="en-AU" sz="2400" b="1" i="0" u="none" strike="noStrike" dirty="0">
                        <a:solidFill>
                          <a:srgbClr val="002060"/>
                        </a:solidFill>
                        <a:latin typeface="Corbel" panose="020B0503020204020204" pitchFamily="34" charset="0"/>
                      </a:endParaRPr>
                    </a:p>
                  </a:txBody>
                  <a:tcPr marL="5056" marR="5056" marT="5056" marB="0" anchor="b">
                    <a:lnL w="19050" cap="flat" cmpd="sng" algn="ctr">
                      <a:solidFill>
                        <a:schemeClr val="accent5">
                          <a:lumMod val="75000"/>
                        </a:schemeClr>
                      </a:solidFill>
                      <a:prstDash val="solid"/>
                      <a:round/>
                      <a:headEnd type="none" w="med" len="med"/>
                      <a:tailEnd type="none" w="med" len="med"/>
                    </a:lnL>
                    <a:lnR w="3810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tc>
                  <a:txBody>
                    <a:bodyPr/>
                    <a:lstStyle/>
                    <a:p>
                      <a:pPr algn="l" fontAlgn="b"/>
                      <a:endParaRPr lang="en-AU" sz="2400" b="1" i="0" u="none" strike="noStrike" dirty="0">
                        <a:solidFill>
                          <a:srgbClr val="002060"/>
                        </a:solidFill>
                        <a:latin typeface="Corbel" panose="020B0503020204020204" pitchFamily="34" charset="0"/>
                      </a:endParaRPr>
                    </a:p>
                  </a:txBody>
                  <a:tcPr marL="5056" marR="5056" marT="5056" marB="0" anchor="b">
                    <a:lnL w="3810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618319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579571" y="532885"/>
            <a:ext cx="9612429" cy="1143000"/>
          </a:xfrm>
        </p:spPr>
        <p:txBody>
          <a:bodyPr>
            <a:normAutofit fontScale="90000"/>
          </a:bodyPr>
          <a:lstStyle/>
          <a:p>
            <a:r>
              <a:rPr lang="en-AU" sz="4800" b="1" dirty="0">
                <a:solidFill>
                  <a:schemeClr val="accent6">
                    <a:lumMod val="60000"/>
                    <a:lumOff val="40000"/>
                  </a:schemeClr>
                </a:solidFill>
                <a:latin typeface="Corbel" panose="020B0503020204020204" pitchFamily="34" charset="0"/>
              </a:rPr>
              <a:t>Principles of Duality</a:t>
            </a:r>
            <a:br>
              <a:rPr lang="en-AU" sz="4800" b="1" dirty="0">
                <a:solidFill>
                  <a:schemeClr val="accent6">
                    <a:lumMod val="60000"/>
                    <a:lumOff val="40000"/>
                  </a:schemeClr>
                </a:solidFill>
                <a:latin typeface="Corbel" panose="020B0503020204020204" pitchFamily="34" charset="0"/>
              </a:rPr>
            </a:br>
            <a:r>
              <a:rPr lang="en-AU" sz="4800" b="1" dirty="0">
                <a:solidFill>
                  <a:schemeClr val="accent6">
                    <a:lumMod val="60000"/>
                    <a:lumOff val="40000"/>
                  </a:schemeClr>
                </a:solidFill>
                <a:latin typeface="Corbel" panose="020B0503020204020204" pitchFamily="34" charset="0"/>
              </a:rPr>
              <a:t>- RAY MODEL</a:t>
            </a:r>
            <a:endParaRPr lang="en-AU" sz="4800" b="1" dirty="0">
              <a:solidFill>
                <a:schemeClr val="bg1"/>
              </a:solidFill>
            </a:endParaRPr>
          </a:p>
        </p:txBody>
      </p:sp>
      <p:pic>
        <p:nvPicPr>
          <p:cNvPr id="1026" name="Picture 2" descr="http://www.matrix44.net/cms/wp-content/uploads/2011/03/ads_diffuse_light_ray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459016"/>
            <a:ext cx="612068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gstatic.com/images?q=tbn:ANd9GcQYVmewaLGhZYrIicJRHZtNq8lCErXUEnOT9xYJA_l3g7qYaAK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45" y="1675885"/>
            <a:ext cx="5040556" cy="1944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79642" y="2459016"/>
            <a:ext cx="3484685" cy="2554545"/>
          </a:xfrm>
          <a:prstGeom prst="rect">
            <a:avLst/>
          </a:prstGeom>
          <a:noFill/>
        </p:spPr>
        <p:txBody>
          <a:bodyPr wrap="square" rtlCol="0">
            <a:spAutoFit/>
          </a:bodyPr>
          <a:lstStyle/>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Straight line.</a:t>
            </a:r>
          </a:p>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Changes directions when interacting with materials.</a:t>
            </a:r>
          </a:p>
        </p:txBody>
      </p:sp>
    </p:spTree>
    <p:extLst>
      <p:ext uri="{BB962C8B-B14F-4D97-AF65-F5344CB8AC3E}">
        <p14:creationId xmlns:p14="http://schemas.microsoft.com/office/powerpoint/2010/main" val="23175354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64883"/>
            <a:ext cx="8229600" cy="1143000"/>
          </a:xfrm>
        </p:spPr>
        <p:txBody>
          <a:bodyPr>
            <a:noAutofit/>
          </a:bodyPr>
          <a:lstStyle/>
          <a:p>
            <a:r>
              <a:rPr lang="en-AU" sz="4800" b="1" dirty="0">
                <a:solidFill>
                  <a:schemeClr val="accent6">
                    <a:lumMod val="60000"/>
                    <a:lumOff val="40000"/>
                  </a:schemeClr>
                </a:solidFill>
                <a:latin typeface="Corbel" panose="020B0503020204020204" pitchFamily="34" charset="0"/>
              </a:rPr>
              <a:t>Principles of Duality</a:t>
            </a:r>
            <a:br>
              <a:rPr lang="en-AU" sz="4800" b="1" dirty="0">
                <a:solidFill>
                  <a:schemeClr val="accent6">
                    <a:lumMod val="60000"/>
                    <a:lumOff val="40000"/>
                  </a:schemeClr>
                </a:solidFill>
                <a:latin typeface="Corbel" panose="020B0503020204020204" pitchFamily="34" charset="0"/>
              </a:rPr>
            </a:br>
            <a:r>
              <a:rPr lang="en-AU" sz="4800" b="1" dirty="0">
                <a:solidFill>
                  <a:schemeClr val="accent6">
                    <a:lumMod val="60000"/>
                    <a:lumOff val="40000"/>
                  </a:schemeClr>
                </a:solidFill>
                <a:latin typeface="Corbel" panose="020B0503020204020204" pitchFamily="34" charset="0"/>
              </a:rPr>
              <a:t>- Wave Model</a:t>
            </a:r>
          </a:p>
        </p:txBody>
      </p:sp>
      <p:sp>
        <p:nvSpPr>
          <p:cNvPr id="5" name="TextBox 4"/>
          <p:cNvSpPr txBox="1"/>
          <p:nvPr/>
        </p:nvSpPr>
        <p:spPr>
          <a:xfrm>
            <a:off x="2091170" y="1914529"/>
            <a:ext cx="9074135" cy="1077218"/>
          </a:xfrm>
          <a:prstGeom prst="rect">
            <a:avLst/>
          </a:prstGeom>
          <a:noFill/>
        </p:spPr>
        <p:txBody>
          <a:bodyPr wrap="square" rtlCol="0">
            <a:spAutoFit/>
          </a:bodyPr>
          <a:lstStyle/>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Interference and Diffraction.</a:t>
            </a:r>
          </a:p>
          <a:p>
            <a:pPr marL="457200" indent="-457200">
              <a:buFont typeface="Arial" pitchFamily="34" charset="0"/>
              <a:buChar char="•"/>
            </a:pPr>
            <a:r>
              <a:rPr lang="en-AU" sz="3200" dirty="0">
                <a:solidFill>
                  <a:schemeClr val="accent5">
                    <a:lumMod val="40000"/>
                    <a:lumOff val="60000"/>
                  </a:schemeClr>
                </a:solidFill>
                <a:latin typeface="Corbel" panose="020B0503020204020204" pitchFamily="34" charset="0"/>
              </a:rPr>
              <a:t>Electromagnetic wave in a vacuum or a medium.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178" y="3198394"/>
            <a:ext cx="3663718" cy="36637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913" y="3182814"/>
            <a:ext cx="5861392" cy="3675187"/>
          </a:xfrm>
          <a:prstGeom prst="rect">
            <a:avLst/>
          </a:prstGeom>
        </p:spPr>
      </p:pic>
    </p:spTree>
    <p:extLst>
      <p:ext uri="{BB962C8B-B14F-4D97-AF65-F5344CB8AC3E}">
        <p14:creationId xmlns:p14="http://schemas.microsoft.com/office/powerpoint/2010/main" val="14009851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404712" y="545633"/>
            <a:ext cx="9787288" cy="1143000"/>
          </a:xfrm>
        </p:spPr>
        <p:txBody>
          <a:bodyPr>
            <a:noAutofit/>
          </a:bodyPr>
          <a:lstStyle/>
          <a:p>
            <a:r>
              <a:rPr lang="en-AU" sz="4800" b="1" dirty="0">
                <a:solidFill>
                  <a:schemeClr val="accent6">
                    <a:lumMod val="60000"/>
                    <a:lumOff val="40000"/>
                  </a:schemeClr>
                </a:solidFill>
                <a:latin typeface="Corbel" panose="020B0503020204020204" pitchFamily="34" charset="0"/>
              </a:rPr>
              <a:t>Principles of Duality</a:t>
            </a:r>
            <a:br>
              <a:rPr lang="en-AU" sz="4800" b="1" dirty="0">
                <a:solidFill>
                  <a:schemeClr val="accent6">
                    <a:lumMod val="60000"/>
                    <a:lumOff val="40000"/>
                  </a:schemeClr>
                </a:solidFill>
                <a:latin typeface="Corbel" panose="020B0503020204020204" pitchFamily="34" charset="0"/>
              </a:rPr>
            </a:br>
            <a:r>
              <a:rPr lang="en-AU" sz="4800" b="1" dirty="0">
                <a:solidFill>
                  <a:schemeClr val="accent6">
                    <a:lumMod val="60000"/>
                    <a:lumOff val="40000"/>
                  </a:schemeClr>
                </a:solidFill>
                <a:latin typeface="Corbel" panose="020B0503020204020204" pitchFamily="34" charset="0"/>
              </a:rPr>
              <a:t>- Photon Model</a:t>
            </a:r>
          </a:p>
        </p:txBody>
      </p:sp>
      <p:sp>
        <p:nvSpPr>
          <p:cNvPr id="5" name="TextBox 4"/>
          <p:cNvSpPr txBox="1"/>
          <p:nvPr/>
        </p:nvSpPr>
        <p:spPr>
          <a:xfrm>
            <a:off x="0" y="2201279"/>
            <a:ext cx="12191999" cy="584775"/>
          </a:xfrm>
          <a:prstGeom prst="rect">
            <a:avLst/>
          </a:prstGeom>
          <a:noFill/>
        </p:spPr>
        <p:txBody>
          <a:bodyPr wrap="square" rtlCol="0">
            <a:spAutoFit/>
          </a:bodyPr>
          <a:lstStyle/>
          <a:p>
            <a:pPr marL="355600" indent="-355600">
              <a:buFont typeface="Arial" pitchFamily="34" charset="0"/>
              <a:buChar char="•"/>
            </a:pPr>
            <a:r>
              <a:rPr lang="en-AU" sz="3200" dirty="0">
                <a:solidFill>
                  <a:schemeClr val="accent5">
                    <a:lumMod val="40000"/>
                    <a:lumOff val="60000"/>
                  </a:schemeClr>
                </a:solidFill>
                <a:latin typeface="Corbel" panose="020B0503020204020204" pitchFamily="34" charset="0"/>
              </a:rPr>
              <a:t>Photons act as packets of particles that allows interaction with atoms.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36" y="3085840"/>
            <a:ext cx="12367736" cy="3772159"/>
          </a:xfrm>
          <a:prstGeom prst="rect">
            <a:avLst/>
          </a:prstGeom>
        </p:spPr>
      </p:pic>
    </p:spTree>
    <p:extLst>
      <p:ext uri="{BB962C8B-B14F-4D97-AF65-F5344CB8AC3E}">
        <p14:creationId xmlns:p14="http://schemas.microsoft.com/office/powerpoint/2010/main" val="12837844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23833"/>
            <a:ext cx="12191999" cy="1293028"/>
          </a:xfrm>
        </p:spPr>
        <p:txBody>
          <a:bodyPr>
            <a:noAutofit/>
          </a:bodyPr>
          <a:lstStyle/>
          <a:p>
            <a:pPr algn="ctr"/>
            <a:r>
              <a:rPr lang="en-AU" sz="6000" dirty="0">
                <a:solidFill>
                  <a:schemeClr val="accent6">
                    <a:lumMod val="60000"/>
                    <a:lumOff val="40000"/>
                  </a:schemeClr>
                </a:solidFill>
              </a:rPr>
              <a:t>LIGHT AS A </a:t>
            </a:r>
            <a:br>
              <a:rPr lang="en-AU" sz="6000" dirty="0">
                <a:solidFill>
                  <a:schemeClr val="accent6">
                    <a:lumMod val="60000"/>
                    <a:lumOff val="40000"/>
                  </a:schemeClr>
                </a:solidFill>
              </a:rPr>
            </a:br>
            <a:r>
              <a:rPr lang="en-AU" sz="6000" dirty="0">
                <a:solidFill>
                  <a:schemeClr val="accent6">
                    <a:lumMod val="60000"/>
                    <a:lumOff val="40000"/>
                  </a:schemeClr>
                </a:solidFill>
              </a:rPr>
              <a:t>Photon</a:t>
            </a:r>
          </a:p>
        </p:txBody>
      </p:sp>
    </p:spTree>
    <p:extLst>
      <p:ext uri="{BB962C8B-B14F-4D97-AF65-F5344CB8AC3E}">
        <p14:creationId xmlns:p14="http://schemas.microsoft.com/office/powerpoint/2010/main" val="1525062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114" y="2325551"/>
            <a:ext cx="11672715" cy="3536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ontent Placeholder 2"/>
          <p:cNvSpPr>
            <a:spLocks noGrp="1"/>
          </p:cNvSpPr>
          <p:nvPr>
            <p:ph idx="1"/>
          </p:nvPr>
        </p:nvSpPr>
        <p:spPr>
          <a:xfrm>
            <a:off x="493296" y="1687505"/>
            <a:ext cx="11480533" cy="4828686"/>
          </a:xfrm>
        </p:spPr>
        <p:txBody>
          <a:bodyPr>
            <a:normAutofit/>
          </a:bodyPr>
          <a:lstStyle/>
          <a:p>
            <a:pPr>
              <a:buClr>
                <a:srgbClr val="FF99FF"/>
              </a:buClr>
            </a:pPr>
            <a:r>
              <a:rPr lang="en-AU" sz="3200" dirty="0">
                <a:solidFill>
                  <a:schemeClr val="accent5">
                    <a:lumMod val="40000"/>
                    <a:lumOff val="60000"/>
                  </a:schemeClr>
                </a:solidFill>
                <a:latin typeface="Corbel" panose="020B0503020204020204" pitchFamily="34" charset="0"/>
                <a:cs typeface="Times New Roman" pitchFamily="18" charset="0"/>
              </a:rPr>
              <a:t>Electro..... Magnetic! </a:t>
            </a:r>
          </a:p>
          <a:p>
            <a:pPr>
              <a:buClr>
                <a:srgbClr val="FF99FF"/>
              </a:buClr>
            </a:pPr>
            <a:endParaRPr lang="en-AU" sz="1500" dirty="0">
              <a:solidFill>
                <a:schemeClr val="accent5">
                  <a:lumMod val="40000"/>
                  <a:lumOff val="60000"/>
                </a:schemeClr>
              </a:solidFill>
              <a:latin typeface="Corbel" panose="020B0503020204020204" pitchFamily="34" charset="0"/>
              <a:cs typeface="Times New Roman" pitchFamily="18" charset="0"/>
            </a:endParaRPr>
          </a:p>
          <a:p>
            <a:pPr>
              <a:buClr>
                <a:srgbClr val="FF99FF"/>
              </a:buClr>
            </a:pPr>
            <a:endParaRPr lang="en-AU" sz="3200" dirty="0">
              <a:solidFill>
                <a:schemeClr val="accent5">
                  <a:lumMod val="40000"/>
                  <a:lumOff val="60000"/>
                </a:schemeClr>
              </a:solidFill>
              <a:latin typeface="Corbel" panose="020B0503020204020204" pitchFamily="34" charset="0"/>
              <a:cs typeface="Times New Roman" pitchFamily="18" charset="0"/>
            </a:endParaRPr>
          </a:p>
          <a:p>
            <a:pPr>
              <a:buClr>
                <a:srgbClr val="FF99FF"/>
              </a:buClr>
            </a:pPr>
            <a:endParaRPr lang="en-AU" sz="3200" dirty="0">
              <a:solidFill>
                <a:schemeClr val="accent5">
                  <a:lumMod val="40000"/>
                  <a:lumOff val="60000"/>
                </a:schemeClr>
              </a:solidFill>
              <a:latin typeface="Corbel" panose="020B0503020204020204" pitchFamily="34" charset="0"/>
              <a:cs typeface="Times New Roman" pitchFamily="18" charset="0"/>
            </a:endParaRPr>
          </a:p>
          <a:p>
            <a:pPr>
              <a:buClr>
                <a:srgbClr val="FF99FF"/>
              </a:buClr>
            </a:pPr>
            <a:endParaRPr lang="en-AU" sz="3200" dirty="0">
              <a:solidFill>
                <a:schemeClr val="accent5">
                  <a:lumMod val="40000"/>
                  <a:lumOff val="60000"/>
                </a:schemeClr>
              </a:solidFill>
              <a:latin typeface="Corbel" panose="020B0503020204020204" pitchFamily="34" charset="0"/>
              <a:cs typeface="Times New Roman" pitchFamily="18" charset="0"/>
            </a:endParaRPr>
          </a:p>
          <a:p>
            <a:pPr>
              <a:buClr>
                <a:srgbClr val="FF99FF"/>
              </a:buClr>
            </a:pPr>
            <a:endParaRPr lang="en-AU" sz="3200" dirty="0">
              <a:solidFill>
                <a:schemeClr val="accent5">
                  <a:lumMod val="40000"/>
                  <a:lumOff val="60000"/>
                </a:schemeClr>
              </a:solidFill>
              <a:latin typeface="Corbel" panose="020B0503020204020204" pitchFamily="34" charset="0"/>
              <a:cs typeface="Times New Roman" pitchFamily="18" charset="0"/>
            </a:endParaRPr>
          </a:p>
          <a:p>
            <a:pPr>
              <a:buClr>
                <a:srgbClr val="FF99FF"/>
              </a:buClr>
            </a:pPr>
            <a:endParaRPr lang="en-AU" sz="3200" dirty="0">
              <a:solidFill>
                <a:schemeClr val="accent5">
                  <a:lumMod val="40000"/>
                  <a:lumOff val="60000"/>
                </a:schemeClr>
              </a:solidFill>
              <a:latin typeface="Corbel" panose="020B0503020204020204" pitchFamily="34" charset="0"/>
              <a:cs typeface="Times New Roman" pitchFamily="18" charset="0"/>
            </a:endParaRPr>
          </a:p>
          <a:p>
            <a:pPr>
              <a:buClr>
                <a:srgbClr val="FF99FF"/>
              </a:buClr>
            </a:pPr>
            <a:endParaRPr lang="en-AU" sz="3200" dirty="0">
              <a:solidFill>
                <a:schemeClr val="accent5">
                  <a:lumMod val="40000"/>
                  <a:lumOff val="60000"/>
                </a:schemeClr>
              </a:solidFill>
              <a:latin typeface="Corbel" panose="020B0503020204020204" pitchFamily="34" charset="0"/>
              <a:cs typeface="Times New Roman" pitchFamily="18" charset="0"/>
            </a:endParaRPr>
          </a:p>
          <a:p>
            <a:pPr>
              <a:buClr>
                <a:srgbClr val="FF99FF"/>
              </a:buClr>
            </a:pPr>
            <a:r>
              <a:rPr lang="en-AU" sz="3200" dirty="0">
                <a:solidFill>
                  <a:schemeClr val="accent5">
                    <a:lumMod val="40000"/>
                    <a:lumOff val="60000"/>
                  </a:schemeClr>
                </a:solidFill>
                <a:latin typeface="Corbel" panose="020B0503020204020204" pitchFamily="34" charset="0"/>
                <a:cs typeface="Times New Roman" pitchFamily="18" charset="0"/>
              </a:rPr>
              <a:t>c = f </a:t>
            </a:r>
            <a:r>
              <a:rPr lang="el-GR" sz="3200" dirty="0">
                <a:solidFill>
                  <a:schemeClr val="accent5">
                    <a:lumMod val="40000"/>
                    <a:lumOff val="60000"/>
                  </a:schemeClr>
                </a:solidFill>
                <a:latin typeface="Corbel" panose="020B0503020204020204" pitchFamily="34" charset="0"/>
                <a:cs typeface="Arial" panose="020B0604020202020204" pitchFamily="34" charset="0"/>
              </a:rPr>
              <a:t>λ</a:t>
            </a:r>
            <a:r>
              <a:rPr lang="en-AU" sz="3200" dirty="0">
                <a:solidFill>
                  <a:schemeClr val="accent5">
                    <a:lumMod val="40000"/>
                    <a:lumOff val="60000"/>
                  </a:schemeClr>
                </a:solidFill>
                <a:latin typeface="Corbel" panose="020B0503020204020204" pitchFamily="34" charset="0"/>
                <a:cs typeface="Times New Roman" pitchFamily="18" charset="0"/>
              </a:rPr>
              <a:t>, where c is constant.                     </a:t>
            </a:r>
            <a:r>
              <a:rPr lang="en-AU" sz="3200" b="1" dirty="0">
                <a:solidFill>
                  <a:schemeClr val="accent5">
                    <a:lumMod val="40000"/>
                    <a:lumOff val="60000"/>
                  </a:schemeClr>
                </a:solidFill>
                <a:latin typeface="Corbel" panose="020B0503020204020204" pitchFamily="34" charset="0"/>
                <a:cs typeface="Times New Roman" pitchFamily="18" charset="0"/>
              </a:rPr>
              <a:t>The waves are in phase  </a:t>
            </a:r>
          </a:p>
        </p:txBody>
      </p:sp>
      <p:sp>
        <p:nvSpPr>
          <p:cNvPr id="4098" name="Titre 1"/>
          <p:cNvSpPr>
            <a:spLocks noGrp="1"/>
          </p:cNvSpPr>
          <p:nvPr>
            <p:ph type="title"/>
          </p:nvPr>
        </p:nvSpPr>
        <p:spPr>
          <a:xfrm>
            <a:off x="1" y="523090"/>
            <a:ext cx="12192000" cy="1143000"/>
          </a:xfrm>
        </p:spPr>
        <p:txBody>
          <a:bodyPr>
            <a:noAutofit/>
          </a:bodyPr>
          <a:lstStyle/>
          <a:p>
            <a:r>
              <a:rPr lang="en-AU" sz="4800" b="1" dirty="0">
                <a:solidFill>
                  <a:schemeClr val="accent6">
                    <a:lumMod val="60000"/>
                    <a:lumOff val="40000"/>
                  </a:schemeClr>
                </a:solidFill>
                <a:latin typeface="Corbel" panose="020B0503020204020204" pitchFamily="34" charset="0"/>
              </a:rPr>
              <a:t>Family of Electromagnetic Radiation</a:t>
            </a:r>
          </a:p>
        </p:txBody>
      </p:sp>
      <p:pic>
        <p:nvPicPr>
          <p:cNvPr id="5" name="Picture 4" descr="Electromag.jpg"/>
          <p:cNvPicPr>
            <a:picLocks noChangeAspect="1"/>
          </p:cNvPicPr>
          <p:nvPr/>
        </p:nvPicPr>
        <p:blipFill>
          <a:blip r:embed="rId2"/>
          <a:stretch>
            <a:fillRect/>
          </a:stretch>
        </p:blipFill>
        <p:spPr>
          <a:xfrm>
            <a:off x="349239" y="2373676"/>
            <a:ext cx="5502921" cy="3450420"/>
          </a:xfrm>
          <a:prstGeom prst="rect">
            <a:avLst/>
          </a:prstGeom>
        </p:spPr>
      </p:pic>
      <p:pic>
        <p:nvPicPr>
          <p:cNvPr id="30722" name="Picture 2" descr="http://micro.magnet.fsu.edu/primer/java/polarizedlight/emwave/electromagneticwavefigure1.jpg"/>
          <p:cNvPicPr>
            <a:picLocks noChangeAspect="1" noChangeArrowheads="1"/>
          </p:cNvPicPr>
          <p:nvPr/>
        </p:nvPicPr>
        <p:blipFill>
          <a:blip r:embed="rId3"/>
          <a:srcRect/>
          <a:stretch>
            <a:fillRect/>
          </a:stretch>
        </p:blipFill>
        <p:spPr bwMode="auto">
          <a:xfrm>
            <a:off x="5852160" y="2373676"/>
            <a:ext cx="6083166" cy="3456344"/>
          </a:xfrm>
          <a:prstGeom prst="rect">
            <a:avLst/>
          </a:prstGeom>
          <a:noFill/>
        </p:spPr>
      </p:pic>
    </p:spTree>
    <p:extLst>
      <p:ext uri="{BB962C8B-B14F-4D97-AF65-F5344CB8AC3E}">
        <p14:creationId xmlns:p14="http://schemas.microsoft.com/office/powerpoint/2010/main" val="30155893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51967"/>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Photons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58815" y="1857364"/>
            <a:ext cx="11401063" cy="4500594"/>
          </a:xfrm>
        </p:spPr>
        <p:txBody>
          <a:bodyPr rtlCol="0">
            <a:noAutofit/>
          </a:bodyPr>
          <a:lstStyle/>
          <a:p>
            <a:r>
              <a:rPr lang="en-AU" sz="3200" dirty="0">
                <a:solidFill>
                  <a:schemeClr val="accent5">
                    <a:lumMod val="40000"/>
                    <a:lumOff val="60000"/>
                  </a:schemeClr>
                </a:solidFill>
                <a:latin typeface="Corbel" panose="020B0503020204020204" pitchFamily="34" charset="0"/>
              </a:rPr>
              <a:t>Units of measurement for energy when dealing with electromagnetic radiation are </a:t>
            </a:r>
            <a:r>
              <a:rPr lang="en-AU" sz="3200" u="sng" dirty="0">
                <a:solidFill>
                  <a:schemeClr val="accent5">
                    <a:lumMod val="40000"/>
                    <a:lumOff val="60000"/>
                  </a:schemeClr>
                </a:solidFill>
                <a:latin typeface="Corbel" panose="020B0503020204020204" pitchFamily="34" charset="0"/>
              </a:rPr>
              <a:t>electro</a:t>
            </a:r>
            <a:r>
              <a:rPr lang="en-AU" sz="3200" dirty="0">
                <a:solidFill>
                  <a:schemeClr val="accent5">
                    <a:lumMod val="40000"/>
                    <a:lumOff val="60000"/>
                  </a:schemeClr>
                </a:solidFill>
                <a:latin typeface="Corbel" panose="020B0503020204020204" pitchFamily="34" charset="0"/>
              </a:rPr>
              <a:t> </a:t>
            </a:r>
            <a:r>
              <a:rPr lang="en-AU" sz="3200" u="sng" dirty="0">
                <a:solidFill>
                  <a:schemeClr val="accent5">
                    <a:lumMod val="40000"/>
                    <a:lumOff val="60000"/>
                  </a:schemeClr>
                </a:solidFill>
                <a:latin typeface="Corbel" panose="020B0503020204020204" pitchFamily="34" charset="0"/>
              </a:rPr>
              <a:t>volts</a:t>
            </a:r>
            <a:r>
              <a:rPr lang="en-AU" sz="3200" dirty="0">
                <a:solidFill>
                  <a:schemeClr val="accent5">
                    <a:lumMod val="40000"/>
                    <a:lumOff val="60000"/>
                  </a:schemeClr>
                </a:solidFill>
                <a:latin typeface="Corbel" panose="020B0503020204020204" pitchFamily="34" charset="0"/>
              </a:rPr>
              <a:t> as energy is usually so small of a value. </a:t>
            </a:r>
          </a:p>
          <a:p>
            <a:endParaRPr lang="en-AU" sz="3200" dirty="0">
              <a:solidFill>
                <a:schemeClr val="accent5">
                  <a:lumMod val="40000"/>
                  <a:lumOff val="60000"/>
                </a:schemeClr>
              </a:solidFill>
              <a:latin typeface="Corbel" panose="020B0503020204020204" pitchFamily="34" charset="0"/>
            </a:endParaRPr>
          </a:p>
          <a:p>
            <a:r>
              <a:rPr lang="en-AU" sz="3200" dirty="0">
                <a:solidFill>
                  <a:schemeClr val="accent5">
                    <a:lumMod val="40000"/>
                    <a:lumOff val="60000"/>
                  </a:schemeClr>
                </a:solidFill>
                <a:latin typeface="Corbel" panose="020B0503020204020204" pitchFamily="34" charset="0"/>
              </a:rPr>
              <a:t>Electron volts is the energy that a single electron would gain after passing through a one volt field.</a:t>
            </a:r>
          </a:p>
          <a:p>
            <a:endParaRPr lang="en-AU" sz="32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			             1 eV = 1.6 x 10</a:t>
            </a:r>
            <a:r>
              <a:rPr lang="en-AU" sz="3200" baseline="30000" dirty="0">
                <a:solidFill>
                  <a:schemeClr val="accent5">
                    <a:lumMod val="40000"/>
                    <a:lumOff val="60000"/>
                  </a:schemeClr>
                </a:solidFill>
                <a:latin typeface="Corbel" panose="020B0503020204020204" pitchFamily="34" charset="0"/>
              </a:rPr>
              <a:t>-19</a:t>
            </a:r>
            <a:r>
              <a:rPr lang="en-AU" sz="3200" dirty="0">
                <a:solidFill>
                  <a:schemeClr val="accent5">
                    <a:lumMod val="40000"/>
                    <a:lumOff val="60000"/>
                  </a:schemeClr>
                </a:solidFill>
                <a:latin typeface="Corbel" panose="020B0503020204020204" pitchFamily="34" charset="0"/>
              </a:rPr>
              <a:t> J</a:t>
            </a:r>
          </a:p>
          <a:p>
            <a:pPr marL="0" indent="0">
              <a:buNone/>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1110833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40393"/>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Stopping Voltage</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93538" y="1857363"/>
            <a:ext cx="11597833" cy="4832803"/>
          </a:xfrm>
        </p:spPr>
        <p:txBody>
          <a:bodyPr rtlCol="0">
            <a:noAutofit/>
          </a:bodyPr>
          <a:lstStyle/>
          <a:p>
            <a:pPr marL="0" indent="0">
              <a:buNone/>
            </a:pPr>
            <a:r>
              <a:rPr lang="en-AU" sz="3200" dirty="0">
                <a:solidFill>
                  <a:schemeClr val="accent5">
                    <a:lumMod val="40000"/>
                    <a:lumOff val="60000"/>
                  </a:schemeClr>
                </a:solidFill>
                <a:latin typeface="Corbel" panose="020B0503020204020204" pitchFamily="34" charset="0"/>
              </a:rPr>
              <a:t>Emission of electrons is caused by a “fixed” frequency of the incident light hitting the metal. By applying a negative voltage through the metal the emission of electrons can be reduced (or stopped).</a:t>
            </a:r>
          </a:p>
          <a:p>
            <a:pPr marL="0" indent="0">
              <a:buNone/>
            </a:pPr>
            <a:endParaRPr lang="en-AU" sz="2400" dirty="0">
              <a:solidFill>
                <a:schemeClr val="accent5">
                  <a:lumMod val="40000"/>
                  <a:lumOff val="60000"/>
                </a:schemeClr>
              </a:solidFill>
              <a:latin typeface="Corbel" panose="020B0503020204020204" pitchFamily="34" charset="0"/>
            </a:endParaRPr>
          </a:p>
          <a:p>
            <a:pPr marL="2605088" indent="0">
              <a:buNone/>
              <a:tabLst>
                <a:tab pos="3136900" algn="l"/>
              </a:tabLst>
            </a:pPr>
            <a:r>
              <a:rPr lang="en-AU" sz="4000" b="1" dirty="0" err="1">
                <a:solidFill>
                  <a:schemeClr val="accent5">
                    <a:lumMod val="40000"/>
                    <a:lumOff val="60000"/>
                  </a:schemeClr>
                </a:solidFill>
                <a:latin typeface="Corbel" panose="020B0503020204020204" pitchFamily="34" charset="0"/>
              </a:rPr>
              <a:t>E</a:t>
            </a:r>
            <a:r>
              <a:rPr lang="en-AU" sz="4000" b="1" baseline="-25000" dirty="0" err="1">
                <a:solidFill>
                  <a:schemeClr val="accent5">
                    <a:lumMod val="40000"/>
                    <a:lumOff val="60000"/>
                  </a:schemeClr>
                </a:solidFill>
                <a:latin typeface="Corbel" panose="020B0503020204020204" pitchFamily="34" charset="0"/>
              </a:rPr>
              <a:t>k</a:t>
            </a:r>
            <a:r>
              <a:rPr lang="en-AU" sz="4000" b="1" dirty="0">
                <a:solidFill>
                  <a:schemeClr val="accent5">
                    <a:lumMod val="40000"/>
                    <a:lumOff val="60000"/>
                  </a:schemeClr>
                </a:solidFill>
                <a:latin typeface="Corbel" panose="020B0503020204020204" pitchFamily="34" charset="0"/>
              </a:rPr>
              <a:t> = ½ m v</a:t>
            </a:r>
            <a:r>
              <a:rPr lang="en-AU" sz="4000" b="1" baseline="-25000" dirty="0">
                <a:solidFill>
                  <a:schemeClr val="accent5">
                    <a:lumMod val="40000"/>
                    <a:lumOff val="60000"/>
                  </a:schemeClr>
                </a:solidFill>
                <a:latin typeface="Corbel" panose="020B0503020204020204" pitchFamily="34" charset="0"/>
              </a:rPr>
              <a:t>max</a:t>
            </a:r>
            <a:r>
              <a:rPr lang="en-AU" sz="4000" b="1" baseline="30000" dirty="0">
                <a:solidFill>
                  <a:schemeClr val="accent5">
                    <a:lumMod val="40000"/>
                    <a:lumOff val="60000"/>
                  </a:schemeClr>
                </a:solidFill>
                <a:latin typeface="Corbel" panose="020B0503020204020204" pitchFamily="34" charset="0"/>
              </a:rPr>
              <a:t>2</a:t>
            </a:r>
            <a:r>
              <a:rPr lang="en-AU" sz="4000" b="1" dirty="0">
                <a:solidFill>
                  <a:schemeClr val="accent5">
                    <a:lumMod val="40000"/>
                    <a:lumOff val="60000"/>
                  </a:schemeClr>
                </a:solidFill>
                <a:latin typeface="Corbel" panose="020B0503020204020204" pitchFamily="34" charset="0"/>
              </a:rPr>
              <a:t> </a:t>
            </a:r>
          </a:p>
          <a:p>
            <a:pPr marL="2605088" indent="0">
              <a:buNone/>
              <a:tabLst>
                <a:tab pos="3136900" algn="l"/>
              </a:tabLst>
            </a:pPr>
            <a:r>
              <a:rPr lang="en-AU" sz="4000" b="1" dirty="0">
                <a:solidFill>
                  <a:schemeClr val="accent5">
                    <a:lumMod val="40000"/>
                    <a:lumOff val="60000"/>
                  </a:schemeClr>
                </a:solidFill>
                <a:latin typeface="Corbel" panose="020B0503020204020204" pitchFamily="34" charset="0"/>
              </a:rPr>
              <a:t>	= V</a:t>
            </a:r>
            <a:r>
              <a:rPr lang="en-AU" sz="4000" b="1" baseline="-25000" dirty="0">
                <a:solidFill>
                  <a:schemeClr val="accent5">
                    <a:lumMod val="40000"/>
                    <a:lumOff val="60000"/>
                  </a:schemeClr>
                </a:solidFill>
                <a:latin typeface="Corbel" panose="020B0503020204020204" pitchFamily="34" charset="0"/>
              </a:rPr>
              <a:t>o</a:t>
            </a:r>
            <a:r>
              <a:rPr lang="en-AU" sz="4000" b="1" dirty="0">
                <a:solidFill>
                  <a:schemeClr val="accent5">
                    <a:lumMod val="40000"/>
                    <a:lumOff val="60000"/>
                  </a:schemeClr>
                </a:solidFill>
                <a:latin typeface="Corbel" panose="020B0503020204020204" pitchFamily="34" charset="0"/>
              </a:rPr>
              <a:t> q </a:t>
            </a:r>
          </a:p>
          <a:p>
            <a:pPr marL="2605088" indent="0">
              <a:buNone/>
              <a:tabLst>
                <a:tab pos="3136900" algn="l"/>
              </a:tabLst>
            </a:pPr>
            <a:endParaRPr lang="en-AU" sz="4800" b="1" baseline="-25000" dirty="0">
              <a:solidFill>
                <a:schemeClr val="accent5">
                  <a:lumMod val="40000"/>
                  <a:lumOff val="60000"/>
                </a:schemeClr>
              </a:solidFill>
              <a:latin typeface="Corbel" panose="020B0503020204020204" pitchFamily="34" charset="0"/>
            </a:endParaRPr>
          </a:p>
          <a:p>
            <a:pPr marL="0" indent="0">
              <a:buNone/>
            </a:pPr>
            <a:r>
              <a:rPr lang="en-AU" sz="3200" dirty="0">
                <a:solidFill>
                  <a:schemeClr val="accent5">
                    <a:lumMod val="40000"/>
                    <a:lumOff val="60000"/>
                  </a:schemeClr>
                </a:solidFill>
                <a:latin typeface="Corbel" panose="020B0503020204020204" pitchFamily="34" charset="0"/>
              </a:rPr>
              <a:t>			</a:t>
            </a:r>
          </a:p>
        </p:txBody>
      </p:sp>
    </p:spTree>
    <p:extLst>
      <p:ext uri="{BB962C8B-B14F-4D97-AF65-F5344CB8AC3E}">
        <p14:creationId xmlns:p14="http://schemas.microsoft.com/office/powerpoint/2010/main" val="1072002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39" y="1694968"/>
            <a:ext cx="11551534" cy="5163032"/>
          </a:xfrm>
        </p:spPr>
        <p:txBody>
          <a:bodyPr rtlCol="0">
            <a:noAutofit/>
          </a:bodyPr>
          <a:lstStyle/>
          <a:p>
            <a:pPr marL="0" indent="0">
              <a:buNone/>
              <a:tabLst>
                <a:tab pos="1168400" algn="l"/>
              </a:tabLst>
            </a:pPr>
            <a:r>
              <a:rPr lang="en-AU" sz="3200" dirty="0">
                <a:solidFill>
                  <a:schemeClr val="accent5">
                    <a:lumMod val="40000"/>
                    <a:lumOff val="60000"/>
                  </a:schemeClr>
                </a:solidFill>
                <a:latin typeface="Corbel" panose="020B0503020204020204" pitchFamily="34" charset="0"/>
              </a:rPr>
              <a:t>where	</a:t>
            </a:r>
            <a:r>
              <a:rPr lang="en-AU" sz="3200" dirty="0" err="1">
                <a:solidFill>
                  <a:schemeClr val="accent5">
                    <a:lumMod val="40000"/>
                    <a:lumOff val="60000"/>
                  </a:schemeClr>
                </a:solidFill>
                <a:latin typeface="Corbel" panose="020B0503020204020204" pitchFamily="34" charset="0"/>
              </a:rPr>
              <a:t>E</a:t>
            </a:r>
            <a:r>
              <a:rPr lang="en-AU" sz="3200" baseline="-25000" dirty="0" err="1">
                <a:solidFill>
                  <a:schemeClr val="accent5">
                    <a:lumMod val="40000"/>
                    <a:lumOff val="60000"/>
                  </a:schemeClr>
                </a:solidFill>
                <a:latin typeface="Corbel" panose="020B0503020204020204" pitchFamily="34" charset="0"/>
              </a:rPr>
              <a:t>k</a:t>
            </a:r>
            <a:r>
              <a:rPr lang="en-AU" sz="3200" baseline="-25000" dirty="0">
                <a:solidFill>
                  <a:schemeClr val="accent5">
                    <a:lumMod val="40000"/>
                    <a:lumOff val="60000"/>
                  </a:schemeClr>
                </a:solidFill>
                <a:latin typeface="Corbel" panose="020B0503020204020204" pitchFamily="34" charset="0"/>
              </a:rPr>
              <a:t>(max)</a:t>
            </a:r>
            <a:r>
              <a:rPr lang="en-AU" sz="3200" dirty="0">
                <a:solidFill>
                  <a:schemeClr val="accent5">
                    <a:lumMod val="40000"/>
                    <a:lumOff val="60000"/>
                  </a:schemeClr>
                </a:solidFill>
                <a:latin typeface="Corbel" panose="020B0503020204020204" pitchFamily="34" charset="0"/>
              </a:rPr>
              <a:t> – released electrons kinetic energy (J)</a:t>
            </a:r>
          </a:p>
          <a:p>
            <a:pPr marL="1168400" indent="0">
              <a:buNone/>
            </a:pPr>
            <a:r>
              <a:rPr lang="en-AU" sz="3200" dirty="0">
                <a:solidFill>
                  <a:schemeClr val="accent5">
                    <a:lumMod val="40000"/>
                    <a:lumOff val="60000"/>
                  </a:schemeClr>
                </a:solidFill>
                <a:latin typeface="Corbel" panose="020B0503020204020204" pitchFamily="34" charset="0"/>
              </a:rPr>
              <a:t>m = 9.11 x 10</a:t>
            </a:r>
            <a:r>
              <a:rPr lang="en-AU" sz="3200" baseline="30000" dirty="0">
                <a:solidFill>
                  <a:schemeClr val="accent5">
                    <a:lumMod val="40000"/>
                    <a:lumOff val="60000"/>
                  </a:schemeClr>
                </a:solidFill>
                <a:latin typeface="Corbel" panose="020B0503020204020204" pitchFamily="34" charset="0"/>
              </a:rPr>
              <a:t>-31</a:t>
            </a:r>
            <a:r>
              <a:rPr lang="en-AU" sz="3200" dirty="0">
                <a:solidFill>
                  <a:schemeClr val="accent5">
                    <a:lumMod val="40000"/>
                    <a:lumOff val="60000"/>
                  </a:schemeClr>
                </a:solidFill>
                <a:latin typeface="Corbel" panose="020B0503020204020204" pitchFamily="34" charset="0"/>
              </a:rPr>
              <a:t> kg (mass of an electron)</a:t>
            </a:r>
          </a:p>
          <a:p>
            <a:pPr marL="1168400" indent="0">
              <a:buNone/>
            </a:pPr>
            <a:r>
              <a:rPr lang="en-AU" sz="3200" dirty="0" err="1">
                <a:solidFill>
                  <a:schemeClr val="accent5">
                    <a:lumMod val="40000"/>
                    <a:lumOff val="60000"/>
                  </a:schemeClr>
                </a:solidFill>
                <a:latin typeface="Corbel" panose="020B0503020204020204" pitchFamily="34" charset="0"/>
              </a:rPr>
              <a:t>v</a:t>
            </a:r>
            <a:r>
              <a:rPr lang="en-AU" sz="3200" baseline="-25000" dirty="0" err="1">
                <a:solidFill>
                  <a:schemeClr val="accent5">
                    <a:lumMod val="40000"/>
                    <a:lumOff val="60000"/>
                  </a:schemeClr>
                </a:solidFill>
                <a:latin typeface="Corbel" panose="020B0503020204020204" pitchFamily="34" charset="0"/>
              </a:rPr>
              <a:t>max</a:t>
            </a:r>
            <a:r>
              <a:rPr lang="en-AU" sz="3200" dirty="0">
                <a:solidFill>
                  <a:schemeClr val="accent5">
                    <a:lumMod val="40000"/>
                    <a:lumOff val="60000"/>
                  </a:schemeClr>
                </a:solidFill>
                <a:latin typeface="Corbel" panose="020B0503020204020204" pitchFamily="34" charset="0"/>
              </a:rPr>
              <a:t> – maximum emission velocity (ms</a:t>
            </a:r>
            <a:r>
              <a:rPr lang="en-AU" sz="3200" baseline="30000" dirty="0">
                <a:solidFill>
                  <a:schemeClr val="accent5">
                    <a:lumMod val="40000"/>
                    <a:lumOff val="60000"/>
                  </a:schemeClr>
                </a:solidFill>
                <a:latin typeface="Corbel" panose="020B0503020204020204" pitchFamily="34" charset="0"/>
              </a:rPr>
              <a:t>-1</a:t>
            </a:r>
            <a:r>
              <a:rPr lang="en-AU" sz="3200" dirty="0">
                <a:solidFill>
                  <a:schemeClr val="accent5">
                    <a:lumMod val="40000"/>
                    <a:lumOff val="60000"/>
                  </a:schemeClr>
                </a:solidFill>
                <a:latin typeface="Corbel" panose="020B0503020204020204" pitchFamily="34" charset="0"/>
              </a:rPr>
              <a:t>)</a:t>
            </a:r>
          </a:p>
          <a:p>
            <a:pPr marL="1168400" indent="0">
              <a:buNone/>
            </a:pPr>
            <a:r>
              <a:rPr lang="en-AU" sz="3200" dirty="0">
                <a:solidFill>
                  <a:schemeClr val="accent5">
                    <a:lumMod val="40000"/>
                    <a:lumOff val="60000"/>
                  </a:schemeClr>
                </a:solidFill>
                <a:latin typeface="Corbel" panose="020B0503020204020204" pitchFamily="34" charset="0"/>
              </a:rPr>
              <a:t>V</a:t>
            </a:r>
            <a:r>
              <a:rPr lang="en-AU" sz="3200" baseline="-25000" dirty="0">
                <a:solidFill>
                  <a:schemeClr val="accent5">
                    <a:lumMod val="40000"/>
                    <a:lumOff val="60000"/>
                  </a:schemeClr>
                </a:solidFill>
                <a:latin typeface="Corbel" panose="020B0503020204020204" pitchFamily="34" charset="0"/>
              </a:rPr>
              <a:t>o</a:t>
            </a:r>
            <a:r>
              <a:rPr lang="en-AU" sz="3200" dirty="0">
                <a:solidFill>
                  <a:schemeClr val="accent5">
                    <a:lumMod val="40000"/>
                    <a:lumOff val="60000"/>
                  </a:schemeClr>
                </a:solidFill>
                <a:latin typeface="Corbel" panose="020B0503020204020204" pitchFamily="34" charset="0"/>
              </a:rPr>
              <a:t> – applied voltage to prevent excitation of charged particle, such as an electron (V)</a:t>
            </a:r>
          </a:p>
          <a:p>
            <a:pPr marL="1168400" indent="0">
              <a:buNone/>
            </a:pPr>
            <a:r>
              <a:rPr lang="en-AU" sz="3200" dirty="0">
                <a:solidFill>
                  <a:schemeClr val="accent5">
                    <a:lumMod val="40000"/>
                    <a:lumOff val="60000"/>
                  </a:schemeClr>
                </a:solidFill>
                <a:latin typeface="Corbel" panose="020B0503020204020204" pitchFamily="34" charset="0"/>
              </a:rPr>
              <a:t>q – charge of particle (C)</a:t>
            </a:r>
          </a:p>
          <a:p>
            <a:pPr marL="1168400" indent="0">
              <a:buNone/>
            </a:pPr>
            <a:endParaRPr lang="en-AU" sz="3200" dirty="0">
              <a:solidFill>
                <a:schemeClr val="accent5">
                  <a:lumMod val="40000"/>
                  <a:lumOff val="60000"/>
                </a:schemeClr>
              </a:solidFill>
              <a:latin typeface="Corbel" panose="020B0503020204020204" pitchFamily="34" charset="0"/>
            </a:endParaRPr>
          </a:p>
        </p:txBody>
      </p:sp>
      <p:sp>
        <p:nvSpPr>
          <p:cNvPr id="4098" name="Titre 1"/>
          <p:cNvSpPr>
            <a:spLocks noGrp="1"/>
          </p:cNvSpPr>
          <p:nvPr>
            <p:ph type="title"/>
          </p:nvPr>
        </p:nvSpPr>
        <p:spPr>
          <a:xfrm>
            <a:off x="3962400" y="551968"/>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Stopping Voltage</a:t>
            </a:r>
            <a:endParaRPr lang="en-AU" sz="3600" b="1" dirty="0">
              <a:solidFill>
                <a:schemeClr val="bg1"/>
              </a:solidFill>
            </a:endParaRPr>
          </a:p>
        </p:txBody>
      </p:sp>
    </p:spTree>
    <p:extLst>
      <p:ext uri="{BB962C8B-B14F-4D97-AF65-F5344CB8AC3E}">
        <p14:creationId xmlns:p14="http://schemas.microsoft.com/office/powerpoint/2010/main" val="15001702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51968"/>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Stopping Voltage</a:t>
            </a:r>
            <a:endParaRPr lang="en-AU" sz="3600" b="1" dirty="0">
              <a:solidFill>
                <a:schemeClr val="bg1"/>
              </a:solidFill>
            </a:endParaRPr>
          </a:p>
        </p:txBody>
      </p:sp>
      <p:sp>
        <p:nvSpPr>
          <p:cNvPr id="2" name="Content Placeholder 1"/>
          <p:cNvSpPr>
            <a:spLocks noGrp="1"/>
          </p:cNvSpPr>
          <p:nvPr>
            <p:ph idx="1"/>
          </p:nvPr>
        </p:nvSpPr>
        <p:spPr>
          <a:xfrm>
            <a:off x="4942389" y="1481560"/>
            <a:ext cx="6956385" cy="5376440"/>
          </a:xfrm>
        </p:spPr>
        <p:txBody>
          <a:bodyPr>
            <a:normAutofit/>
          </a:bodyPr>
          <a:lstStyle/>
          <a:p>
            <a:pPr marL="0" indent="0">
              <a:buNone/>
            </a:pPr>
            <a:r>
              <a:rPr lang="en-AU" sz="3200" b="1" dirty="0">
                <a:solidFill>
                  <a:schemeClr val="accent1">
                    <a:lumMod val="40000"/>
                    <a:lumOff val="60000"/>
                  </a:schemeClr>
                </a:solidFill>
                <a:latin typeface="Corbel" panose="020B0503020204020204" pitchFamily="34" charset="0"/>
              </a:rPr>
              <a:t>Current is directly proportional to the intensity of light (bright or dull).</a:t>
            </a:r>
          </a:p>
          <a:p>
            <a:pPr marL="0" indent="0">
              <a:buNone/>
            </a:pPr>
            <a:r>
              <a:rPr lang="en-AU" sz="3200" dirty="0">
                <a:solidFill>
                  <a:schemeClr val="accent5">
                    <a:lumMod val="40000"/>
                    <a:lumOff val="60000"/>
                  </a:schemeClr>
                </a:solidFill>
                <a:latin typeface="Corbel" panose="020B0503020204020204" pitchFamily="34" charset="0"/>
              </a:rPr>
              <a:t>In the first diagram as the intensity increases so does the current, but the stopping voltage is unchanged.</a:t>
            </a:r>
          </a:p>
          <a:p>
            <a:pPr marL="0" indent="0">
              <a:buNone/>
            </a:pPr>
            <a:r>
              <a:rPr lang="en-AU" sz="3200" b="1" dirty="0">
                <a:solidFill>
                  <a:schemeClr val="accent1">
                    <a:lumMod val="40000"/>
                    <a:lumOff val="60000"/>
                  </a:schemeClr>
                </a:solidFill>
                <a:latin typeface="Corbel" panose="020B0503020204020204" pitchFamily="34" charset="0"/>
              </a:rPr>
              <a:t>Stopping voltage is directly proportional to the frequency (or energy) of light.</a:t>
            </a:r>
          </a:p>
          <a:p>
            <a:pPr marL="0" indent="0">
              <a:buNone/>
            </a:pPr>
            <a:r>
              <a:rPr lang="en-AU" sz="3200" dirty="0">
                <a:solidFill>
                  <a:schemeClr val="accent5">
                    <a:lumMod val="40000"/>
                    <a:lumOff val="60000"/>
                  </a:schemeClr>
                </a:solidFill>
                <a:latin typeface="Corbel" panose="020B0503020204020204" pitchFamily="34" charset="0"/>
              </a:rPr>
              <a:t>In the second diagram as the frequency increases so does the stopping voltage, but the current is unchanged.</a:t>
            </a:r>
            <a:endParaRPr lang="en-AU" sz="3200" dirty="0">
              <a:latin typeface="Corbel" panose="020B0503020204020204" pitchFamily="34" charset="0"/>
            </a:endParaRPr>
          </a:p>
        </p:txBody>
      </p:sp>
      <p:pic>
        <p:nvPicPr>
          <p:cNvPr id="4" name="Picture 3"/>
          <p:cNvPicPr>
            <a:picLocks noChangeAspect="1"/>
          </p:cNvPicPr>
          <p:nvPr/>
        </p:nvPicPr>
        <p:blipFill>
          <a:blip r:embed="rId2"/>
          <a:stretch>
            <a:fillRect/>
          </a:stretch>
        </p:blipFill>
        <p:spPr>
          <a:xfrm>
            <a:off x="104172" y="600188"/>
            <a:ext cx="4681914" cy="6257812"/>
          </a:xfrm>
          <a:prstGeom prst="rect">
            <a:avLst/>
          </a:prstGeom>
        </p:spPr>
      </p:pic>
    </p:spTree>
    <p:extLst>
      <p:ext uri="{BB962C8B-B14F-4D97-AF65-F5344CB8AC3E}">
        <p14:creationId xmlns:p14="http://schemas.microsoft.com/office/powerpoint/2010/main" val="4233869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3539" y="1400537"/>
            <a:ext cx="5903089" cy="5457463"/>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7.3a:</a:t>
            </a:r>
            <a:r>
              <a:rPr lang="en-AU" sz="3200" dirty="0">
                <a:solidFill>
                  <a:schemeClr val="accent5">
                    <a:lumMod val="40000"/>
                    <a:lumOff val="60000"/>
                  </a:schemeClr>
                </a:solidFill>
                <a:latin typeface="Corbel" panose="020B0503020204020204" pitchFamily="34" charset="0"/>
              </a:rPr>
              <a:t> A sample of potassium is used as the cathode of a photocell with which the photoelectric effect is studied. When green light of a particular intensity is shone onto the cathode, the following </a:t>
            </a:r>
            <a:r>
              <a:rPr lang="en-AU" sz="3200" i="1" dirty="0">
                <a:solidFill>
                  <a:schemeClr val="accent5">
                    <a:lumMod val="40000"/>
                    <a:lumOff val="60000"/>
                  </a:schemeClr>
                </a:solidFill>
                <a:latin typeface="Corbel" panose="020B0503020204020204" pitchFamily="34" charset="0"/>
              </a:rPr>
              <a:t>I</a:t>
            </a:r>
            <a:r>
              <a:rPr lang="en-AU" sz="3200" dirty="0">
                <a:solidFill>
                  <a:schemeClr val="accent5">
                    <a:lumMod val="40000"/>
                    <a:lumOff val="60000"/>
                  </a:schemeClr>
                </a:solidFill>
                <a:latin typeface="Corbel" panose="020B0503020204020204" pitchFamily="34" charset="0"/>
              </a:rPr>
              <a:t>−</a:t>
            </a:r>
            <a:r>
              <a:rPr lang="en-AU" sz="3200" i="1" dirty="0">
                <a:solidFill>
                  <a:schemeClr val="accent5">
                    <a:lumMod val="40000"/>
                    <a:lumOff val="60000"/>
                  </a:schemeClr>
                </a:solidFill>
                <a:latin typeface="Corbel" panose="020B0503020204020204" pitchFamily="34" charset="0"/>
              </a:rPr>
              <a:t>V </a:t>
            </a:r>
            <a:r>
              <a:rPr lang="en-AU" sz="3200" dirty="0">
                <a:solidFill>
                  <a:schemeClr val="accent5">
                    <a:lumMod val="40000"/>
                    <a:lumOff val="60000"/>
                  </a:schemeClr>
                </a:solidFill>
                <a:latin typeface="Corbel" panose="020B0503020204020204" pitchFamily="34" charset="0"/>
              </a:rPr>
              <a:t>graph is obtained. Also, the threshold frequency for this sample is found to lie in the yellow region of the visible spectrum.</a:t>
            </a:r>
          </a:p>
          <a:p>
            <a:pPr marL="0" indent="0">
              <a:buNone/>
            </a:pPr>
            <a:r>
              <a:rPr lang="en-AU" sz="3200" b="1" dirty="0">
                <a:solidFill>
                  <a:schemeClr val="accent5">
                    <a:lumMod val="40000"/>
                    <a:lumOff val="60000"/>
                  </a:schemeClr>
                </a:solidFill>
                <a:latin typeface="Corbel" panose="020B0503020204020204" pitchFamily="34" charset="0"/>
              </a:rPr>
              <a:t>PTO</a:t>
            </a:r>
          </a:p>
        </p:txBody>
      </p:sp>
      <p:sp>
        <p:nvSpPr>
          <p:cNvPr id="4098" name="Titre 1"/>
          <p:cNvSpPr>
            <a:spLocks noGrp="1"/>
          </p:cNvSpPr>
          <p:nvPr>
            <p:ph type="title"/>
          </p:nvPr>
        </p:nvSpPr>
        <p:spPr>
          <a:xfrm>
            <a:off x="3962400" y="551968"/>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Stopping Voltage</a:t>
            </a:r>
            <a:endParaRPr lang="en-AU" sz="3600" b="1" dirty="0">
              <a:solidFill>
                <a:schemeClr val="bg1"/>
              </a:solidFill>
            </a:endParaRPr>
          </a:p>
        </p:txBody>
      </p:sp>
      <p:pic>
        <p:nvPicPr>
          <p:cNvPr id="2" name="Picture 1"/>
          <p:cNvPicPr>
            <a:picLocks noChangeAspect="1"/>
          </p:cNvPicPr>
          <p:nvPr/>
        </p:nvPicPr>
        <p:blipFill>
          <a:blip r:embed="rId2"/>
          <a:stretch>
            <a:fillRect/>
          </a:stretch>
        </p:blipFill>
        <p:spPr>
          <a:xfrm>
            <a:off x="6450629" y="1567646"/>
            <a:ext cx="5587369" cy="4308885"/>
          </a:xfrm>
          <a:prstGeom prst="rect">
            <a:avLst/>
          </a:prstGeom>
        </p:spPr>
      </p:pic>
    </p:spTree>
    <p:extLst>
      <p:ext uri="{BB962C8B-B14F-4D97-AF65-F5344CB8AC3E}">
        <p14:creationId xmlns:p14="http://schemas.microsoft.com/office/powerpoint/2010/main" val="8283911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08344" y="1493134"/>
            <a:ext cx="11702005" cy="5364866"/>
          </a:xfrm>
        </p:spPr>
        <p:txBody>
          <a:bodyPr rtlCol="0">
            <a:noAutofit/>
          </a:bodyPr>
          <a:lstStyle/>
          <a:p>
            <a:pPr marL="4479925" indent="0">
              <a:buNone/>
            </a:pPr>
            <a:r>
              <a:rPr lang="en-AU" sz="3200" b="1" u="sng" dirty="0">
                <a:solidFill>
                  <a:schemeClr val="accent1">
                    <a:lumMod val="60000"/>
                    <a:lumOff val="40000"/>
                  </a:schemeClr>
                </a:solidFill>
                <a:latin typeface="Corbel" panose="020B0503020204020204" pitchFamily="34" charset="0"/>
              </a:rPr>
              <a:t>Example 7.3a: continued</a:t>
            </a:r>
            <a:endParaRPr lang="en-AU" sz="3200" dirty="0">
              <a:solidFill>
                <a:schemeClr val="accent5">
                  <a:lumMod val="40000"/>
                  <a:lumOff val="60000"/>
                </a:schemeClr>
              </a:solidFill>
              <a:latin typeface="Corbel" panose="020B0503020204020204" pitchFamily="34" charset="0"/>
            </a:endParaRPr>
          </a:p>
          <a:p>
            <a:pPr marL="5022850" indent="-514350">
              <a:lnSpc>
                <a:spcPct val="100000"/>
              </a:lnSpc>
              <a:spcBef>
                <a:spcPts val="0"/>
              </a:spcBef>
              <a:buFont typeface="+mj-lt"/>
              <a:buAutoNum type="alphaLcParenR"/>
            </a:pPr>
            <a:r>
              <a:rPr lang="en-AU" sz="3200" dirty="0">
                <a:solidFill>
                  <a:schemeClr val="accent5">
                    <a:lumMod val="40000"/>
                    <a:lumOff val="60000"/>
                  </a:schemeClr>
                </a:solidFill>
                <a:latin typeface="Corbel" panose="020B0503020204020204" pitchFamily="34" charset="0"/>
              </a:rPr>
              <a:t>What current reading would be expected if red light was shone onto the cathode?</a:t>
            </a:r>
          </a:p>
          <a:p>
            <a:pPr marL="514350" indent="-514350">
              <a:lnSpc>
                <a:spcPct val="100000"/>
              </a:lnSpc>
              <a:spcBef>
                <a:spcPts val="0"/>
              </a:spcBef>
              <a:buFont typeface="+mj-lt"/>
              <a:buAutoNum type="alphaLcParenR"/>
            </a:pPr>
            <a:r>
              <a:rPr lang="en-AU" sz="3200" dirty="0">
                <a:solidFill>
                  <a:schemeClr val="accent5">
                    <a:lumMod val="40000"/>
                    <a:lumOff val="60000"/>
                  </a:schemeClr>
                </a:solidFill>
                <a:latin typeface="Corbel" panose="020B0503020204020204" pitchFamily="34" charset="0"/>
              </a:rPr>
              <a:t>Draw the </a:t>
            </a:r>
            <a:r>
              <a:rPr lang="en-AU" sz="3200" i="1" dirty="0">
                <a:solidFill>
                  <a:schemeClr val="accent5">
                    <a:lumMod val="40000"/>
                    <a:lumOff val="60000"/>
                  </a:schemeClr>
                </a:solidFill>
                <a:latin typeface="Corbel" panose="020B0503020204020204" pitchFamily="34" charset="0"/>
              </a:rPr>
              <a:t>I</a:t>
            </a:r>
            <a:r>
              <a:rPr lang="en-AU" sz="3200" dirty="0">
                <a:solidFill>
                  <a:schemeClr val="accent5">
                    <a:lumMod val="40000"/>
                    <a:lumOff val="60000"/>
                  </a:schemeClr>
                </a:solidFill>
                <a:latin typeface="Corbel" panose="020B0503020204020204" pitchFamily="34" charset="0"/>
              </a:rPr>
              <a:t>−</a:t>
            </a:r>
            <a:r>
              <a:rPr lang="en-AU" sz="3200" i="1" dirty="0">
                <a:solidFill>
                  <a:schemeClr val="accent5">
                    <a:lumMod val="40000"/>
                    <a:lumOff val="60000"/>
                  </a:schemeClr>
                </a:solidFill>
                <a:latin typeface="Corbel" panose="020B0503020204020204" pitchFamily="34" charset="0"/>
              </a:rPr>
              <a:t>V </a:t>
            </a:r>
            <a:r>
              <a:rPr lang="en-AU" sz="3200" dirty="0">
                <a:solidFill>
                  <a:schemeClr val="accent5">
                    <a:lumMod val="40000"/>
                    <a:lumOff val="60000"/>
                  </a:schemeClr>
                </a:solidFill>
                <a:latin typeface="Corbel" panose="020B0503020204020204" pitchFamily="34" charset="0"/>
              </a:rPr>
              <a:t>graph that would result if the intensity of the incident green light was doubled.</a:t>
            </a:r>
          </a:p>
          <a:p>
            <a:pPr marL="514350" indent="-514350">
              <a:lnSpc>
                <a:spcPct val="100000"/>
              </a:lnSpc>
              <a:spcBef>
                <a:spcPts val="0"/>
              </a:spcBef>
              <a:buFont typeface="+mj-lt"/>
              <a:buAutoNum type="alphaLcParenR"/>
            </a:pPr>
            <a:r>
              <a:rPr lang="en-AU" sz="3200" dirty="0">
                <a:solidFill>
                  <a:schemeClr val="accent5">
                    <a:lumMod val="40000"/>
                    <a:lumOff val="60000"/>
                  </a:schemeClr>
                </a:solidFill>
                <a:latin typeface="Corbel" panose="020B0503020204020204" pitchFamily="34" charset="0"/>
              </a:rPr>
              <a:t>Draw the </a:t>
            </a:r>
            <a:r>
              <a:rPr lang="en-AU" sz="3200" i="1" dirty="0">
                <a:solidFill>
                  <a:schemeClr val="accent5">
                    <a:lumMod val="40000"/>
                    <a:lumOff val="60000"/>
                  </a:schemeClr>
                </a:solidFill>
                <a:latin typeface="Corbel" panose="020B0503020204020204" pitchFamily="34" charset="0"/>
              </a:rPr>
              <a:t>I</a:t>
            </a:r>
            <a:r>
              <a:rPr lang="en-AU" sz="3200" dirty="0">
                <a:solidFill>
                  <a:schemeClr val="accent5">
                    <a:lumMod val="40000"/>
                    <a:lumOff val="60000"/>
                  </a:schemeClr>
                </a:solidFill>
                <a:latin typeface="Corbel" panose="020B0503020204020204" pitchFamily="34" charset="0"/>
              </a:rPr>
              <a:t>−</a:t>
            </a:r>
            <a:r>
              <a:rPr lang="en-AU" sz="3200" i="1" dirty="0">
                <a:solidFill>
                  <a:schemeClr val="accent5">
                    <a:lumMod val="40000"/>
                    <a:lumOff val="60000"/>
                  </a:schemeClr>
                </a:solidFill>
                <a:latin typeface="Corbel" panose="020B0503020204020204" pitchFamily="34" charset="0"/>
              </a:rPr>
              <a:t>V </a:t>
            </a:r>
            <a:r>
              <a:rPr lang="en-AU" sz="3200" dirty="0">
                <a:solidFill>
                  <a:schemeClr val="accent5">
                    <a:lumMod val="40000"/>
                    <a:lumOff val="60000"/>
                  </a:schemeClr>
                </a:solidFill>
                <a:latin typeface="Corbel" panose="020B0503020204020204" pitchFamily="34" charset="0"/>
              </a:rPr>
              <a:t>graph that would result if violet light of a very low intensity was incident upon the cathode.</a:t>
            </a:r>
          </a:p>
          <a:p>
            <a:pPr marL="514350" indent="-514350">
              <a:lnSpc>
                <a:spcPct val="100000"/>
              </a:lnSpc>
              <a:spcBef>
                <a:spcPts val="0"/>
              </a:spcBef>
              <a:buFont typeface="+mj-lt"/>
              <a:buAutoNum type="alphaLcParenR"/>
            </a:pPr>
            <a:r>
              <a:rPr lang="en-AU" sz="3200" dirty="0">
                <a:solidFill>
                  <a:schemeClr val="accent5">
                    <a:lumMod val="40000"/>
                    <a:lumOff val="60000"/>
                  </a:schemeClr>
                </a:solidFill>
                <a:latin typeface="Corbel" panose="020B0503020204020204" pitchFamily="34" charset="0"/>
              </a:rPr>
              <a:t>When UV light is incident upon the cathode, the stopping voltage is found to be −2.25 V. Determine the maximum kinetic energy</a:t>
            </a:r>
          </a:p>
        </p:txBody>
      </p:sp>
      <p:sp>
        <p:nvSpPr>
          <p:cNvPr id="4098" name="Titre 1"/>
          <p:cNvSpPr>
            <a:spLocks noGrp="1"/>
          </p:cNvSpPr>
          <p:nvPr>
            <p:ph type="title"/>
          </p:nvPr>
        </p:nvSpPr>
        <p:spPr>
          <a:xfrm>
            <a:off x="3962400" y="551968"/>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Stopping Voltage</a:t>
            </a:r>
            <a:endParaRPr lang="en-AU" sz="3600" b="1" dirty="0">
              <a:solidFill>
                <a:schemeClr val="bg1"/>
              </a:solidFill>
            </a:endParaRPr>
          </a:p>
        </p:txBody>
      </p:sp>
      <p:pic>
        <p:nvPicPr>
          <p:cNvPr id="2" name="Picture 1"/>
          <p:cNvPicPr>
            <a:picLocks noChangeAspect="1"/>
          </p:cNvPicPr>
          <p:nvPr/>
        </p:nvPicPr>
        <p:blipFill>
          <a:blip r:embed="rId2"/>
          <a:stretch>
            <a:fillRect/>
          </a:stretch>
        </p:blipFill>
        <p:spPr>
          <a:xfrm>
            <a:off x="0" y="1"/>
            <a:ext cx="4710895" cy="3400882"/>
          </a:xfrm>
          <a:prstGeom prst="rect">
            <a:avLst/>
          </a:prstGeom>
        </p:spPr>
      </p:pic>
    </p:spTree>
    <p:extLst>
      <p:ext uri="{BB962C8B-B14F-4D97-AF65-F5344CB8AC3E}">
        <p14:creationId xmlns:p14="http://schemas.microsoft.com/office/powerpoint/2010/main" val="1642480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42925"/>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Photons Energy</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52425" y="1685925"/>
            <a:ext cx="11401425" cy="4608512"/>
          </a:xfrm>
        </p:spPr>
        <p:txBody>
          <a:bodyPr rtlCol="0">
            <a:noAutofit/>
          </a:bodyPr>
          <a:lstStyle/>
          <a:p>
            <a:r>
              <a:rPr lang="en-AU" sz="3200" dirty="0">
                <a:solidFill>
                  <a:schemeClr val="accent5">
                    <a:lumMod val="40000"/>
                    <a:lumOff val="60000"/>
                  </a:schemeClr>
                </a:solidFill>
                <a:latin typeface="Corbel" panose="020B0503020204020204" pitchFamily="34" charset="0"/>
              </a:rPr>
              <a:t>Photons explain how energy is transferred (carried) with “light”. </a:t>
            </a:r>
          </a:p>
          <a:p>
            <a:endParaRPr lang="en-AU" sz="3200" dirty="0">
              <a:solidFill>
                <a:schemeClr val="accent5">
                  <a:lumMod val="40000"/>
                  <a:lumOff val="60000"/>
                </a:schemeClr>
              </a:solidFill>
              <a:latin typeface="Corbel" panose="020B0503020204020204" pitchFamily="34" charset="0"/>
            </a:endParaRPr>
          </a:p>
          <a:p>
            <a:r>
              <a:rPr lang="en-AU" sz="3200" dirty="0">
                <a:solidFill>
                  <a:schemeClr val="accent5">
                    <a:lumMod val="40000"/>
                    <a:lumOff val="60000"/>
                  </a:schemeClr>
                </a:solidFill>
                <a:latin typeface="Corbel" panose="020B0503020204020204" pitchFamily="34" charset="0"/>
              </a:rPr>
              <a:t>The wave theory of light suggests a continuous motion of energy. </a:t>
            </a:r>
          </a:p>
          <a:p>
            <a:endParaRPr lang="en-AU" sz="3200" dirty="0">
              <a:solidFill>
                <a:schemeClr val="accent5">
                  <a:lumMod val="40000"/>
                  <a:lumOff val="60000"/>
                </a:schemeClr>
              </a:solidFill>
              <a:latin typeface="Corbel" panose="020B0503020204020204" pitchFamily="34" charset="0"/>
            </a:endParaRPr>
          </a:p>
          <a:p>
            <a:r>
              <a:rPr lang="en-AU" sz="3200" dirty="0">
                <a:solidFill>
                  <a:schemeClr val="accent5">
                    <a:lumMod val="40000"/>
                    <a:lumOff val="60000"/>
                  </a:schemeClr>
                </a:solidFill>
                <a:latin typeface="Corbel" panose="020B0503020204020204" pitchFamily="34" charset="0"/>
              </a:rPr>
              <a:t>However, photons are part of the particle theory of light and suggests each photon “packet” will be entirely absorbed by a particle, such as an electron, transferring all its energy to its particle.</a:t>
            </a:r>
          </a:p>
        </p:txBody>
      </p:sp>
    </p:spTree>
    <p:extLst>
      <p:ext uri="{BB962C8B-B14F-4D97-AF65-F5344CB8AC3E}">
        <p14:creationId xmlns:p14="http://schemas.microsoft.com/office/powerpoint/2010/main" val="22460589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14350"/>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Photons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609600" y="1857364"/>
                <a:ext cx="10725150" cy="5429288"/>
              </a:xfrm>
            </p:spPr>
            <p:txBody>
              <a:bodyPr rtlCol="0">
                <a:noAutofit/>
              </a:bodyPr>
              <a:lstStyle/>
              <a:p>
                <a:pPr marL="0" indent="0">
                  <a:buNone/>
                </a:pPr>
                <a:r>
                  <a:rPr lang="en-AU" sz="3200" dirty="0">
                    <a:solidFill>
                      <a:schemeClr val="accent5">
                        <a:lumMod val="40000"/>
                        <a:lumOff val="60000"/>
                      </a:schemeClr>
                    </a:solidFill>
                    <a:latin typeface="Corbel" panose="020B0503020204020204" pitchFamily="34" charset="0"/>
                  </a:rPr>
                  <a:t>Each photon packet carries different discrete bundles of energy dependent on the frequency of that photon.</a:t>
                </a:r>
              </a:p>
              <a:p>
                <a:pPr marL="0" indent="0">
                  <a:buNone/>
                </a:pPr>
                <a:r>
                  <a:rPr lang="en-AU" sz="3200" dirty="0">
                    <a:solidFill>
                      <a:schemeClr val="accent5">
                        <a:lumMod val="40000"/>
                        <a:lumOff val="60000"/>
                      </a:schemeClr>
                    </a:solidFill>
                    <a:latin typeface="Corbel" panose="020B0503020204020204" pitchFamily="34" charset="0"/>
                  </a:rPr>
                  <a:t>	</a:t>
                </a:r>
                <a:r>
                  <a:rPr lang="en-AU" sz="4000" b="1" dirty="0">
                    <a:solidFill>
                      <a:schemeClr val="accent5">
                        <a:lumMod val="40000"/>
                        <a:lumOff val="60000"/>
                      </a:schemeClr>
                    </a:solidFill>
                    <a:latin typeface="Corbel" panose="020B0503020204020204" pitchFamily="34" charset="0"/>
                  </a:rPr>
                  <a:t>	E</a:t>
                </a:r>
                <a:r>
                  <a:rPr lang="en-AU" sz="4000" b="1" baseline="-25000" dirty="0">
                    <a:solidFill>
                      <a:schemeClr val="accent5">
                        <a:lumMod val="40000"/>
                        <a:lumOff val="60000"/>
                      </a:schemeClr>
                    </a:solidFill>
                    <a:latin typeface="Corbel" panose="020B0503020204020204" pitchFamily="34" charset="0"/>
                  </a:rPr>
                  <a:t>ph</a:t>
                </a:r>
                <a:r>
                  <a:rPr lang="en-AU" sz="4000" b="1" dirty="0">
                    <a:solidFill>
                      <a:schemeClr val="accent5">
                        <a:lumMod val="40000"/>
                        <a:lumOff val="60000"/>
                      </a:schemeClr>
                    </a:solidFill>
                    <a:latin typeface="Corbel" panose="020B0503020204020204" pitchFamily="34" charset="0"/>
                  </a:rPr>
                  <a:t> = h f = </a:t>
                </a:r>
                <a14:m>
                  <m:oMath xmlns:m="http://schemas.openxmlformats.org/officeDocument/2006/math">
                    <m:f>
                      <m:fPr>
                        <m:ctrlPr>
                          <a:rPr lang="en-AU" sz="4000" b="1" i="1">
                            <a:solidFill>
                              <a:schemeClr val="accent5">
                                <a:lumMod val="40000"/>
                                <a:lumOff val="60000"/>
                              </a:schemeClr>
                            </a:solidFill>
                            <a:latin typeface="Cambria Math" panose="02040503050406030204" pitchFamily="18" charset="0"/>
                          </a:rPr>
                        </m:ctrlPr>
                      </m:fPr>
                      <m:num>
                        <m:r>
                          <a:rPr lang="en-AU" sz="4000" b="1" i="1">
                            <a:solidFill>
                              <a:schemeClr val="accent5">
                                <a:lumMod val="40000"/>
                                <a:lumOff val="60000"/>
                              </a:schemeClr>
                            </a:solidFill>
                            <a:latin typeface="Cambria Math"/>
                          </a:rPr>
                          <m:t>𝒉</m:t>
                        </m:r>
                        <m:r>
                          <a:rPr lang="en-AU" sz="4000" b="1" i="1">
                            <a:solidFill>
                              <a:schemeClr val="accent5">
                                <a:lumMod val="40000"/>
                                <a:lumOff val="60000"/>
                              </a:schemeClr>
                            </a:solidFill>
                            <a:latin typeface="Cambria Math"/>
                          </a:rPr>
                          <m:t> </m:t>
                        </m:r>
                        <m:r>
                          <a:rPr lang="en-AU" sz="4000" b="1" i="1">
                            <a:solidFill>
                              <a:schemeClr val="accent5">
                                <a:lumMod val="40000"/>
                                <a:lumOff val="60000"/>
                              </a:schemeClr>
                            </a:solidFill>
                            <a:latin typeface="Cambria Math"/>
                          </a:rPr>
                          <m:t>𝒄</m:t>
                        </m:r>
                      </m:num>
                      <m:den>
                        <m:r>
                          <a:rPr lang="el-GR" sz="4000" b="1" i="1">
                            <a:solidFill>
                              <a:schemeClr val="accent5">
                                <a:lumMod val="40000"/>
                                <a:lumOff val="60000"/>
                              </a:schemeClr>
                            </a:solidFill>
                            <a:latin typeface="Cambria Math"/>
                          </a:rPr>
                          <m:t>𝝀</m:t>
                        </m:r>
                      </m:den>
                    </m:f>
                  </m:oMath>
                </a14:m>
                <a:r>
                  <a:rPr lang="en-AU" sz="4000" b="1" dirty="0">
                    <a:solidFill>
                      <a:schemeClr val="accent5">
                        <a:lumMod val="40000"/>
                        <a:lumOff val="60000"/>
                      </a:schemeClr>
                    </a:solidFill>
                    <a:latin typeface="Corbel" panose="020B0503020204020204" pitchFamily="34" charset="0"/>
                  </a:rPr>
                  <a:t>    (per photon)</a:t>
                </a:r>
              </a:p>
              <a:p>
                <a:pPr marL="0" indent="0">
                  <a:buNone/>
                </a:pPr>
                <a:r>
                  <a:rPr lang="en-AU" sz="3200" dirty="0">
                    <a:solidFill>
                      <a:schemeClr val="accent5">
                        <a:lumMod val="40000"/>
                        <a:lumOff val="60000"/>
                      </a:schemeClr>
                    </a:solidFill>
                    <a:latin typeface="Corbel" panose="020B0503020204020204" pitchFamily="34" charset="0"/>
                  </a:rPr>
                  <a:t>			E</a:t>
                </a:r>
                <a:r>
                  <a:rPr lang="en-AU" sz="3200" baseline="-25000" dirty="0">
                    <a:solidFill>
                      <a:schemeClr val="accent5">
                        <a:lumMod val="40000"/>
                        <a:lumOff val="60000"/>
                      </a:schemeClr>
                    </a:solidFill>
                    <a:latin typeface="Corbel" panose="020B0503020204020204" pitchFamily="34" charset="0"/>
                  </a:rPr>
                  <a:t>ph</a:t>
                </a:r>
                <a:r>
                  <a:rPr lang="en-AU" sz="3200" dirty="0">
                    <a:solidFill>
                      <a:schemeClr val="accent5">
                        <a:lumMod val="40000"/>
                        <a:lumOff val="60000"/>
                      </a:schemeClr>
                    </a:solidFill>
                    <a:latin typeface="Corbel" panose="020B0503020204020204" pitchFamily="34" charset="0"/>
                  </a:rPr>
                  <a:t> = energy of the photon (J)</a:t>
                </a:r>
              </a:p>
              <a:p>
                <a:pPr marL="0" indent="0">
                  <a:buNone/>
                </a:pPr>
                <a:r>
                  <a:rPr lang="en-AU" sz="3200" dirty="0">
                    <a:solidFill>
                      <a:schemeClr val="accent5">
                        <a:lumMod val="40000"/>
                        <a:lumOff val="60000"/>
                      </a:schemeClr>
                    </a:solidFill>
                    <a:latin typeface="Corbel" panose="020B0503020204020204" pitchFamily="34" charset="0"/>
                  </a:rPr>
                  <a:t>			h = 6.63 x 10</a:t>
                </a:r>
                <a:r>
                  <a:rPr lang="en-AU" sz="3200" baseline="30000" dirty="0">
                    <a:solidFill>
                      <a:schemeClr val="accent5">
                        <a:lumMod val="40000"/>
                        <a:lumOff val="60000"/>
                      </a:schemeClr>
                    </a:solidFill>
                    <a:latin typeface="Corbel" panose="020B0503020204020204" pitchFamily="34" charset="0"/>
                  </a:rPr>
                  <a:t>-34</a:t>
                </a:r>
                <a:r>
                  <a:rPr lang="en-AU" sz="3200" dirty="0">
                    <a:solidFill>
                      <a:schemeClr val="accent5">
                        <a:lumMod val="40000"/>
                        <a:lumOff val="60000"/>
                      </a:schemeClr>
                    </a:solidFill>
                    <a:latin typeface="Corbel" panose="020B0503020204020204" pitchFamily="34" charset="0"/>
                  </a:rPr>
                  <a:t> J s (Planck’s constant)</a:t>
                </a:r>
              </a:p>
              <a:p>
                <a:pPr marL="0" indent="0">
                  <a:buNone/>
                </a:pPr>
                <a:r>
                  <a:rPr lang="en-AU" sz="3200" dirty="0">
                    <a:solidFill>
                      <a:schemeClr val="accent5">
                        <a:lumMod val="40000"/>
                        <a:lumOff val="60000"/>
                      </a:schemeClr>
                    </a:solidFill>
                    <a:latin typeface="Corbel" panose="020B0503020204020204" pitchFamily="34" charset="0"/>
                  </a:rPr>
                  <a:t>			f = frequency (Hz)</a:t>
                </a:r>
              </a:p>
              <a:p>
                <a:pPr marL="0" indent="0">
                  <a:buNone/>
                </a:pPr>
                <a:r>
                  <a:rPr lang="en-AU" sz="3200" dirty="0">
                    <a:solidFill>
                      <a:schemeClr val="accent5">
                        <a:lumMod val="40000"/>
                        <a:lumOff val="60000"/>
                      </a:schemeClr>
                    </a:solidFill>
                    <a:latin typeface="Corbel" panose="020B0503020204020204" pitchFamily="34" charset="0"/>
                  </a:rPr>
                  <a:t>			</a:t>
                </a:r>
                <a:r>
                  <a:rPr lang="el-GR" sz="3200" dirty="0">
                    <a:solidFill>
                      <a:schemeClr val="accent5">
                        <a:lumMod val="40000"/>
                        <a:lumOff val="60000"/>
                      </a:schemeClr>
                    </a:solidFill>
                    <a:latin typeface="Corbel" panose="020B0503020204020204" pitchFamily="34" charset="0"/>
                  </a:rPr>
                  <a:t>λ</a:t>
                </a:r>
                <a:r>
                  <a:rPr lang="en-AU" sz="3200" dirty="0">
                    <a:solidFill>
                      <a:schemeClr val="accent5">
                        <a:lumMod val="40000"/>
                        <a:lumOff val="60000"/>
                      </a:schemeClr>
                    </a:solidFill>
                    <a:latin typeface="Corbel" panose="020B0503020204020204" pitchFamily="34" charset="0"/>
                  </a:rPr>
                  <a:t> = wavelength (m)</a:t>
                </a:r>
              </a:p>
              <a:p>
                <a:pPr marL="0" indent="0">
                  <a:buNone/>
                </a:pPr>
                <a:r>
                  <a:rPr lang="en-AU" sz="3200" dirty="0">
                    <a:solidFill>
                      <a:schemeClr val="accent5">
                        <a:lumMod val="40000"/>
                        <a:lumOff val="60000"/>
                      </a:schemeClr>
                    </a:solidFill>
                    <a:latin typeface="Corbel" panose="020B0503020204020204" pitchFamily="34" charset="0"/>
                  </a:rPr>
                  <a:t>			c = 3 x 10</a:t>
                </a:r>
                <a:r>
                  <a:rPr lang="en-AU" sz="3200" baseline="30000" dirty="0">
                    <a:solidFill>
                      <a:schemeClr val="accent5">
                        <a:lumMod val="40000"/>
                        <a:lumOff val="60000"/>
                      </a:schemeClr>
                    </a:solidFill>
                    <a:latin typeface="Corbel" panose="020B0503020204020204" pitchFamily="34" charset="0"/>
                  </a:rPr>
                  <a:t>8</a:t>
                </a:r>
                <a:r>
                  <a:rPr lang="en-AU" sz="3200" dirty="0">
                    <a:solidFill>
                      <a:schemeClr val="accent5">
                        <a:lumMod val="40000"/>
                        <a:lumOff val="60000"/>
                      </a:schemeClr>
                    </a:solidFill>
                    <a:latin typeface="Corbel" panose="020B0503020204020204" pitchFamily="34" charset="0"/>
                  </a:rPr>
                  <a:t> m s</a:t>
                </a:r>
                <a:r>
                  <a:rPr lang="en-AU" sz="3200" baseline="30000" dirty="0">
                    <a:solidFill>
                      <a:schemeClr val="accent5">
                        <a:lumMod val="40000"/>
                        <a:lumOff val="60000"/>
                      </a:schemeClr>
                    </a:solidFill>
                    <a:latin typeface="Corbel" panose="020B0503020204020204" pitchFamily="34" charset="0"/>
                  </a:rPr>
                  <a:t>-1</a:t>
                </a:r>
                <a:r>
                  <a:rPr lang="en-AU" sz="3200" dirty="0">
                    <a:solidFill>
                      <a:schemeClr val="accent5">
                        <a:lumMod val="40000"/>
                        <a:lumOff val="60000"/>
                      </a:schemeClr>
                    </a:solidFill>
                    <a:latin typeface="Corbel" panose="020B0503020204020204" pitchFamily="34" charset="0"/>
                  </a:rPr>
                  <a:t> (speed of light)</a:t>
                </a:r>
              </a:p>
              <a:p>
                <a:pPr marL="0" indent="0">
                  <a:buNone/>
                </a:pPr>
                <a:endParaRPr lang="en-AU" sz="3200" dirty="0">
                  <a:solidFill>
                    <a:schemeClr val="accent5">
                      <a:lumMod val="40000"/>
                      <a:lumOff val="60000"/>
                    </a:schemeClr>
                  </a:solidFill>
                  <a:latin typeface="Corbel" panose="020B0503020204020204" pitchFamily="34" charset="0"/>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609600" y="1857364"/>
                <a:ext cx="10725150" cy="5429288"/>
              </a:xfrm>
              <a:blipFill rotWithShape="0">
                <a:blip r:embed="rId2"/>
                <a:stretch>
                  <a:fillRect l="-1421" t="-2360"/>
                </a:stretch>
              </a:blipFill>
            </p:spPr>
            <p:txBody>
              <a:bodyPr/>
              <a:lstStyle/>
              <a:p>
                <a:r>
                  <a:rPr lang="en-AU">
                    <a:noFill/>
                  </a:rPr>
                  <a:t> </a:t>
                </a:r>
              </a:p>
            </p:txBody>
          </p:sp>
        </mc:Fallback>
      </mc:AlternateContent>
    </p:spTree>
    <p:extLst>
      <p:ext uri="{BB962C8B-B14F-4D97-AF65-F5344CB8AC3E}">
        <p14:creationId xmlns:p14="http://schemas.microsoft.com/office/powerpoint/2010/main" val="31137719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2400" y="542925"/>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Photons</a:t>
            </a:r>
            <a:endParaRPr lang="en-AU" sz="3600" b="1" dirty="0">
              <a:solidFill>
                <a:schemeClr val="bg1"/>
              </a:solidFill>
            </a:endParaRPr>
          </a:p>
        </p:txBody>
      </p:sp>
      <p:sp>
        <p:nvSpPr>
          <p:cNvPr id="3" name="Espace réservé du contenu 2"/>
          <p:cNvSpPr>
            <a:spLocks noGrp="1"/>
          </p:cNvSpPr>
          <p:nvPr>
            <p:ph idx="1"/>
          </p:nvPr>
        </p:nvSpPr>
        <p:spPr>
          <a:xfrm>
            <a:off x="571500" y="1929372"/>
            <a:ext cx="9988996" cy="4595972"/>
          </a:xfrm>
        </p:spPr>
        <p:txBody>
          <a:bodyPr rtlCol="0">
            <a:noAutofit/>
          </a:bodyPr>
          <a:lstStyle/>
          <a:p>
            <a:pPr marL="0" indent="0">
              <a:buNone/>
            </a:pPr>
            <a:r>
              <a:rPr lang="en-AU" sz="3200" b="1" u="sng" dirty="0">
                <a:solidFill>
                  <a:schemeClr val="accent1">
                    <a:lumMod val="60000"/>
                    <a:lumOff val="40000"/>
                  </a:schemeClr>
                </a:solidFill>
                <a:latin typeface="Corbel" panose="020B0503020204020204" pitchFamily="34" charset="0"/>
              </a:rPr>
              <a:t>Example 7.3b:</a:t>
            </a:r>
            <a:r>
              <a:rPr lang="en-AU" sz="3200" dirty="0">
                <a:solidFill>
                  <a:schemeClr val="accent5">
                    <a:lumMod val="40000"/>
                    <a:lumOff val="60000"/>
                  </a:schemeClr>
                </a:solidFill>
                <a:latin typeface="Corbel" panose="020B0503020204020204" pitchFamily="34" charset="0"/>
              </a:rPr>
              <a:t> How many photons are released from a standard 75 W globe every minute, given it produces a yellow-orange light of wavelength 610nm?</a:t>
            </a:r>
          </a:p>
          <a:p>
            <a:pPr marL="0" indent="0">
              <a:buNone/>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8696429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9151" y="4124326"/>
            <a:ext cx="10591800" cy="723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8172451" y="4848226"/>
            <a:ext cx="3238500" cy="13811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5543551" y="4848226"/>
            <a:ext cx="2628900" cy="138112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2595565" y="4848226"/>
            <a:ext cx="2947986" cy="138112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98" name="Titre 1"/>
          <p:cNvSpPr>
            <a:spLocks noGrp="1"/>
          </p:cNvSpPr>
          <p:nvPr>
            <p:ph type="title"/>
          </p:nvPr>
        </p:nvSpPr>
        <p:spPr>
          <a:xfrm>
            <a:off x="3962400" y="514350"/>
            <a:ext cx="8229600" cy="1143000"/>
          </a:xfrm>
        </p:spPr>
        <p:txBody>
          <a:bodyPr>
            <a:normAutofit/>
          </a:bodyPr>
          <a:lstStyle/>
          <a:p>
            <a:r>
              <a:rPr lang="en-AU" sz="4800" b="1" dirty="0">
                <a:solidFill>
                  <a:schemeClr val="accent6">
                    <a:lumMod val="60000"/>
                    <a:lumOff val="40000"/>
                  </a:schemeClr>
                </a:solidFill>
                <a:latin typeface="Corbel" panose="020B0503020204020204" pitchFamily="34" charset="0"/>
              </a:rPr>
              <a:t>Photons</a:t>
            </a:r>
            <a:endParaRPr lang="en-AU" sz="3600" b="1" dirty="0">
              <a:solidFill>
                <a:schemeClr val="accent6">
                  <a:lumMod val="60000"/>
                  <a:lumOff val="40000"/>
                </a:schemeClr>
              </a:solidFill>
              <a:latin typeface="Corbel" panose="020B0503020204020204" pitchFamily="34" charset="0"/>
            </a:endParaRPr>
          </a:p>
        </p:txBody>
      </p:sp>
      <p:sp>
        <p:nvSpPr>
          <p:cNvPr id="3" name="Espace réservé du contenu 2"/>
          <p:cNvSpPr>
            <a:spLocks noGrp="1"/>
          </p:cNvSpPr>
          <p:nvPr>
            <p:ph idx="1"/>
          </p:nvPr>
        </p:nvSpPr>
        <p:spPr>
          <a:xfrm>
            <a:off x="352425" y="1362076"/>
            <a:ext cx="11372850" cy="5343524"/>
          </a:xfrm>
        </p:spPr>
        <p:txBody>
          <a:bodyPr rtlCol="0">
            <a:noAutofit/>
          </a:bodyPr>
          <a:lstStyle/>
          <a:p>
            <a:pPr marL="0" indent="0">
              <a:buNone/>
            </a:pPr>
            <a:r>
              <a:rPr lang="en-AU" sz="3200" dirty="0">
                <a:solidFill>
                  <a:schemeClr val="accent5">
                    <a:lumMod val="40000"/>
                    <a:lumOff val="60000"/>
                  </a:schemeClr>
                </a:solidFill>
                <a:latin typeface="Corbel" panose="020B0503020204020204" pitchFamily="34" charset="0"/>
              </a:rPr>
              <a:t>When light shines on a metal atom, then the least bound electron in that metal will be the first to excite and exit the atom. Using the </a:t>
            </a:r>
            <a:r>
              <a:rPr lang="en-AU" sz="3200" b="1" dirty="0">
                <a:solidFill>
                  <a:schemeClr val="accent5">
                    <a:lumMod val="40000"/>
                    <a:lumOff val="60000"/>
                  </a:schemeClr>
                </a:solidFill>
                <a:latin typeface="Corbel" panose="020B0503020204020204" pitchFamily="34" charset="0"/>
              </a:rPr>
              <a:t>law of conservation of energy</a:t>
            </a:r>
            <a:r>
              <a:rPr lang="en-AU" sz="3200" dirty="0">
                <a:solidFill>
                  <a:schemeClr val="accent5">
                    <a:lumMod val="40000"/>
                    <a:lumOff val="60000"/>
                  </a:schemeClr>
                </a:solidFill>
                <a:latin typeface="Corbel" panose="020B0503020204020204" pitchFamily="34" charset="0"/>
              </a:rPr>
              <a:t>, all the energy of the photon, </a:t>
            </a:r>
            <a:r>
              <a:rPr lang="en-AU" sz="3200" i="1" dirty="0" err="1">
                <a:solidFill>
                  <a:schemeClr val="accent5">
                    <a:lumMod val="40000"/>
                    <a:lumOff val="60000"/>
                  </a:schemeClr>
                </a:solidFill>
                <a:latin typeface="Corbel" panose="020B0503020204020204" pitchFamily="34" charset="0"/>
              </a:rPr>
              <a:t>hf</a:t>
            </a:r>
            <a:r>
              <a:rPr lang="en-AU" sz="3200" dirty="0">
                <a:solidFill>
                  <a:schemeClr val="accent5">
                    <a:lumMod val="40000"/>
                    <a:lumOff val="60000"/>
                  </a:schemeClr>
                </a:solidFill>
                <a:latin typeface="Corbel" panose="020B0503020204020204" pitchFamily="34" charset="0"/>
              </a:rPr>
              <a:t>, will be passed to the electron. Some of this energy, </a:t>
            </a:r>
            <a:r>
              <a:rPr lang="en-AU" sz="3200" i="1" dirty="0">
                <a:solidFill>
                  <a:schemeClr val="accent5">
                    <a:lumMod val="40000"/>
                    <a:lumOff val="60000"/>
                  </a:schemeClr>
                </a:solidFill>
                <a:latin typeface="Corbel" panose="020B0503020204020204" pitchFamily="34" charset="0"/>
              </a:rPr>
              <a:t>W</a:t>
            </a:r>
            <a:r>
              <a:rPr lang="en-AU" sz="3200" dirty="0">
                <a:solidFill>
                  <a:schemeClr val="accent5">
                    <a:lumMod val="40000"/>
                    <a:lumOff val="60000"/>
                  </a:schemeClr>
                </a:solidFill>
                <a:latin typeface="Corbel" panose="020B0503020204020204" pitchFamily="34" charset="0"/>
              </a:rPr>
              <a:t>, will enable the electron to escape from the metal, and the remainder will be converted to kinetic energy for the electron, </a:t>
            </a:r>
            <a:r>
              <a:rPr lang="en-AU" sz="3200" i="1" dirty="0" err="1">
                <a:solidFill>
                  <a:schemeClr val="accent5">
                    <a:lumMod val="40000"/>
                    <a:lumOff val="60000"/>
                  </a:schemeClr>
                </a:solidFill>
                <a:latin typeface="Corbel" panose="020B0503020204020204" pitchFamily="34" charset="0"/>
              </a:rPr>
              <a:t>E</a:t>
            </a:r>
            <a:r>
              <a:rPr lang="en-AU" sz="3200" baseline="-25000" dirty="0" err="1">
                <a:solidFill>
                  <a:schemeClr val="accent5">
                    <a:lumMod val="40000"/>
                    <a:lumOff val="60000"/>
                  </a:schemeClr>
                </a:solidFill>
                <a:latin typeface="Corbel" panose="020B0503020204020204" pitchFamily="34" charset="0"/>
              </a:rPr>
              <a:t>k</a:t>
            </a:r>
            <a:r>
              <a:rPr lang="en-AU" sz="3200" dirty="0">
                <a:solidFill>
                  <a:schemeClr val="accent5">
                    <a:lumMod val="40000"/>
                    <a:lumOff val="60000"/>
                  </a:schemeClr>
                </a:solidFill>
                <a:latin typeface="Corbel" panose="020B0503020204020204" pitchFamily="34" charset="0"/>
              </a:rPr>
              <a:t>(max).</a:t>
            </a:r>
          </a:p>
          <a:p>
            <a:pPr marL="0" indent="0">
              <a:buNone/>
            </a:pPr>
            <a:r>
              <a:rPr lang="en-AU" sz="4400" b="1" dirty="0">
                <a:solidFill>
                  <a:srgbClr val="002060"/>
                </a:solidFill>
                <a:latin typeface="Corbel" panose="020B0503020204020204" pitchFamily="34" charset="0"/>
              </a:rPr>
              <a:t>     </a:t>
            </a:r>
            <a:r>
              <a:rPr lang="en-AU" sz="4400" b="1" dirty="0" err="1">
                <a:solidFill>
                  <a:srgbClr val="002060"/>
                </a:solidFill>
                <a:latin typeface="Corbel" panose="020B0503020204020204" pitchFamily="34" charset="0"/>
              </a:rPr>
              <a:t>E</a:t>
            </a:r>
            <a:r>
              <a:rPr lang="en-AU" sz="4400" b="1" baseline="-25000" dirty="0" err="1">
                <a:solidFill>
                  <a:srgbClr val="002060"/>
                </a:solidFill>
                <a:latin typeface="Corbel" panose="020B0503020204020204" pitchFamily="34" charset="0"/>
              </a:rPr>
              <a:t>k</a:t>
            </a:r>
            <a:r>
              <a:rPr lang="en-AU" sz="4400" b="1" baseline="-25000" dirty="0">
                <a:solidFill>
                  <a:srgbClr val="002060"/>
                </a:solidFill>
                <a:latin typeface="Corbel" panose="020B0503020204020204" pitchFamily="34" charset="0"/>
              </a:rPr>
              <a:t>(max)</a:t>
            </a:r>
            <a:r>
              <a:rPr lang="en-AU" sz="4400" b="1" dirty="0">
                <a:solidFill>
                  <a:srgbClr val="002060"/>
                </a:solidFill>
                <a:latin typeface="Corbel" panose="020B0503020204020204" pitchFamily="34" charset="0"/>
              </a:rPr>
              <a:t> = ½ m v</a:t>
            </a:r>
            <a:r>
              <a:rPr lang="en-AU" sz="4400" b="1" baseline="-25000" dirty="0">
                <a:solidFill>
                  <a:srgbClr val="002060"/>
                </a:solidFill>
                <a:latin typeface="Corbel" panose="020B0503020204020204" pitchFamily="34" charset="0"/>
              </a:rPr>
              <a:t>max</a:t>
            </a:r>
            <a:r>
              <a:rPr lang="en-AU" sz="4400" b="1" baseline="30000" dirty="0">
                <a:solidFill>
                  <a:srgbClr val="002060"/>
                </a:solidFill>
                <a:latin typeface="Corbel" panose="020B0503020204020204" pitchFamily="34" charset="0"/>
              </a:rPr>
              <a:t>2</a:t>
            </a:r>
            <a:r>
              <a:rPr lang="en-AU" sz="4400" b="1" dirty="0">
                <a:solidFill>
                  <a:srgbClr val="002060"/>
                </a:solidFill>
                <a:latin typeface="Corbel" panose="020B0503020204020204" pitchFamily="34" charset="0"/>
              </a:rPr>
              <a:t> =       </a:t>
            </a:r>
            <a:r>
              <a:rPr lang="en-AU" sz="4400" b="1" dirty="0" err="1">
                <a:solidFill>
                  <a:srgbClr val="002060"/>
                </a:solidFill>
                <a:latin typeface="Corbel" panose="020B0503020204020204" pitchFamily="34" charset="0"/>
              </a:rPr>
              <a:t>hf</a:t>
            </a:r>
            <a:r>
              <a:rPr lang="en-AU" sz="4400" b="1" dirty="0">
                <a:solidFill>
                  <a:srgbClr val="002060"/>
                </a:solidFill>
                <a:latin typeface="Corbel" panose="020B0503020204020204" pitchFamily="34" charset="0"/>
              </a:rPr>
              <a:t>         –         W </a:t>
            </a:r>
          </a:p>
          <a:p>
            <a:pPr marL="0" indent="0">
              <a:lnSpc>
                <a:spcPct val="100000"/>
              </a:lnSpc>
              <a:spcBef>
                <a:spcPts val="0"/>
              </a:spcBef>
              <a:buNone/>
            </a:pPr>
            <a:r>
              <a:rPr lang="en-AU" sz="3200" dirty="0">
                <a:solidFill>
                  <a:schemeClr val="accent5">
                    <a:lumMod val="40000"/>
                    <a:lumOff val="60000"/>
                  </a:schemeClr>
                </a:solidFill>
                <a:latin typeface="Corbel" panose="020B0503020204020204" pitchFamily="34" charset="0"/>
              </a:rPr>
              <a:t>	                    </a:t>
            </a:r>
            <a:r>
              <a:rPr lang="en-AU" sz="2800" dirty="0">
                <a:solidFill>
                  <a:schemeClr val="accent4">
                    <a:lumMod val="50000"/>
                  </a:schemeClr>
                </a:solidFill>
                <a:latin typeface="Corbel" panose="020B0503020204020204" pitchFamily="34" charset="0"/>
              </a:rPr>
              <a:t>Maximum</a:t>
            </a:r>
            <a:r>
              <a:rPr lang="en-AU" sz="2800" dirty="0">
                <a:solidFill>
                  <a:schemeClr val="accent5">
                    <a:lumMod val="40000"/>
                    <a:lumOff val="60000"/>
                  </a:schemeClr>
                </a:solidFill>
                <a:latin typeface="Corbel" panose="020B0503020204020204" pitchFamily="34" charset="0"/>
              </a:rPr>
              <a:t>              </a:t>
            </a:r>
            <a:r>
              <a:rPr lang="en-AU" sz="2800" dirty="0">
                <a:solidFill>
                  <a:schemeClr val="bg1"/>
                </a:solidFill>
                <a:latin typeface="Corbel" panose="020B0503020204020204" pitchFamily="34" charset="0"/>
              </a:rPr>
              <a:t>=</a:t>
            </a:r>
            <a:r>
              <a:rPr lang="en-AU" sz="2800" dirty="0">
                <a:solidFill>
                  <a:schemeClr val="accent5">
                    <a:lumMod val="40000"/>
                    <a:lumOff val="60000"/>
                  </a:schemeClr>
                </a:solidFill>
                <a:latin typeface="Corbel" panose="020B0503020204020204" pitchFamily="34" charset="0"/>
              </a:rPr>
              <a:t>   </a:t>
            </a:r>
            <a:r>
              <a:rPr lang="en-AU" sz="2800" dirty="0">
                <a:solidFill>
                  <a:schemeClr val="accent2">
                    <a:lumMod val="75000"/>
                  </a:schemeClr>
                </a:solidFill>
                <a:latin typeface="Corbel" panose="020B0503020204020204" pitchFamily="34" charset="0"/>
              </a:rPr>
              <a:t>Energy carried  </a:t>
            </a:r>
            <a:r>
              <a:rPr lang="en-AU" sz="2800" dirty="0">
                <a:solidFill>
                  <a:schemeClr val="bg1"/>
                </a:solidFill>
                <a:latin typeface="Corbel" panose="020B0503020204020204" pitchFamily="34" charset="0"/>
              </a:rPr>
              <a:t>–</a:t>
            </a:r>
            <a:r>
              <a:rPr lang="en-AU" sz="2800" dirty="0">
                <a:solidFill>
                  <a:schemeClr val="accent5">
                    <a:lumMod val="40000"/>
                    <a:lumOff val="60000"/>
                  </a:schemeClr>
                </a:solidFill>
                <a:latin typeface="Corbel" panose="020B0503020204020204" pitchFamily="34" charset="0"/>
              </a:rPr>
              <a:t> </a:t>
            </a:r>
            <a:r>
              <a:rPr lang="en-AU" sz="2800" dirty="0">
                <a:solidFill>
                  <a:schemeClr val="accent1">
                    <a:lumMod val="50000"/>
                  </a:schemeClr>
                </a:solidFill>
                <a:latin typeface="Corbel" panose="020B0503020204020204" pitchFamily="34" charset="0"/>
              </a:rPr>
              <a:t>Binding energy of </a:t>
            </a:r>
          </a:p>
          <a:p>
            <a:pPr marL="0" indent="0">
              <a:lnSpc>
                <a:spcPct val="100000"/>
              </a:lnSpc>
              <a:spcBef>
                <a:spcPts val="0"/>
              </a:spcBef>
              <a:buNone/>
            </a:pPr>
            <a:r>
              <a:rPr lang="en-AU" sz="2800" dirty="0">
                <a:solidFill>
                  <a:schemeClr val="accent5">
                    <a:lumMod val="40000"/>
                    <a:lumOff val="60000"/>
                  </a:schemeClr>
                </a:solidFill>
                <a:latin typeface="Corbel" panose="020B0503020204020204" pitchFamily="34" charset="0"/>
              </a:rPr>
              <a:t>	                      </a:t>
            </a:r>
            <a:r>
              <a:rPr lang="en-AU" sz="2800" dirty="0">
                <a:solidFill>
                  <a:schemeClr val="accent4">
                    <a:lumMod val="50000"/>
                  </a:schemeClr>
                </a:solidFill>
                <a:latin typeface="Corbel" panose="020B0503020204020204" pitchFamily="34" charset="0"/>
              </a:rPr>
              <a:t>Kinetic</a:t>
            </a:r>
            <a:r>
              <a:rPr lang="en-AU" sz="2800" dirty="0">
                <a:solidFill>
                  <a:schemeClr val="accent5">
                    <a:lumMod val="40000"/>
                    <a:lumOff val="60000"/>
                  </a:schemeClr>
                </a:solidFill>
                <a:latin typeface="Corbel" panose="020B0503020204020204" pitchFamily="34" charset="0"/>
              </a:rPr>
              <a:t> </a:t>
            </a:r>
            <a:r>
              <a:rPr lang="en-AU" sz="2800" dirty="0">
                <a:solidFill>
                  <a:schemeClr val="accent4">
                    <a:lumMod val="50000"/>
                  </a:schemeClr>
                </a:solidFill>
                <a:latin typeface="Corbel" panose="020B0503020204020204" pitchFamily="34" charset="0"/>
              </a:rPr>
              <a:t>energy</a:t>
            </a:r>
            <a:r>
              <a:rPr lang="en-AU" sz="2800" dirty="0">
                <a:solidFill>
                  <a:schemeClr val="accent5">
                    <a:lumMod val="40000"/>
                    <a:lumOff val="60000"/>
                  </a:schemeClr>
                </a:solidFill>
                <a:latin typeface="Corbel" panose="020B0503020204020204" pitchFamily="34" charset="0"/>
              </a:rPr>
              <a:t>	    </a:t>
            </a:r>
            <a:r>
              <a:rPr lang="en-AU" sz="2800" dirty="0">
                <a:solidFill>
                  <a:schemeClr val="accent2">
                    <a:lumMod val="75000"/>
                  </a:schemeClr>
                </a:solidFill>
                <a:latin typeface="Corbel" panose="020B0503020204020204" pitchFamily="34" charset="0"/>
              </a:rPr>
              <a:t>by photon </a:t>
            </a:r>
            <a:r>
              <a:rPr lang="en-AU" sz="2800" dirty="0">
                <a:solidFill>
                  <a:schemeClr val="accent5">
                    <a:lumMod val="40000"/>
                    <a:lumOff val="60000"/>
                  </a:schemeClr>
                </a:solidFill>
                <a:latin typeface="Corbel" panose="020B0503020204020204" pitchFamily="34" charset="0"/>
              </a:rPr>
              <a:t>          </a:t>
            </a:r>
            <a:r>
              <a:rPr lang="en-AU" sz="2800" dirty="0">
                <a:solidFill>
                  <a:schemeClr val="accent1">
                    <a:lumMod val="50000"/>
                  </a:schemeClr>
                </a:solidFill>
                <a:latin typeface="Corbel" panose="020B0503020204020204" pitchFamily="34" charset="0"/>
              </a:rPr>
              <a:t>the least tightly                                  </a:t>
            </a:r>
          </a:p>
          <a:p>
            <a:pPr marL="0" indent="0">
              <a:lnSpc>
                <a:spcPct val="100000"/>
              </a:lnSpc>
              <a:spcBef>
                <a:spcPts val="0"/>
              </a:spcBef>
              <a:buNone/>
            </a:pPr>
            <a:r>
              <a:rPr lang="en-AU" sz="2800" dirty="0">
                <a:solidFill>
                  <a:schemeClr val="accent1">
                    <a:lumMod val="50000"/>
                  </a:schemeClr>
                </a:solidFill>
                <a:latin typeface="Corbel" panose="020B0503020204020204" pitchFamily="34" charset="0"/>
              </a:rPr>
              <a:t>									 bound electron.</a:t>
            </a:r>
            <a:endParaRPr lang="en-AU" sz="2800" dirty="0">
              <a:solidFill>
                <a:schemeClr val="accent5">
                  <a:lumMod val="40000"/>
                  <a:lumOff val="60000"/>
                </a:schemeClr>
              </a:solidFill>
              <a:latin typeface="Corbel" panose="020B0503020204020204" pitchFamily="34" charset="0"/>
            </a:endParaRPr>
          </a:p>
          <a:p>
            <a:pPr marL="0" indent="0">
              <a:lnSpc>
                <a:spcPct val="100000"/>
              </a:lnSpc>
              <a:spcBef>
                <a:spcPts val="600"/>
              </a:spcBef>
              <a:buNone/>
            </a:pPr>
            <a:r>
              <a:rPr lang="en-AU" sz="3200" dirty="0">
                <a:solidFill>
                  <a:schemeClr val="accent5">
                    <a:lumMod val="40000"/>
                    <a:lumOff val="60000"/>
                  </a:schemeClr>
                </a:solidFill>
                <a:latin typeface="Corbel" panose="020B0503020204020204" pitchFamily="34" charset="0"/>
              </a:rPr>
              <a:t>where W = h f</a:t>
            </a:r>
            <a:r>
              <a:rPr lang="en-AU" sz="3200" baseline="-25000" dirty="0">
                <a:solidFill>
                  <a:schemeClr val="accent5">
                    <a:lumMod val="40000"/>
                    <a:lumOff val="60000"/>
                  </a:schemeClr>
                </a:solidFill>
                <a:latin typeface="Corbel" panose="020B0503020204020204" pitchFamily="34" charset="0"/>
              </a:rPr>
              <a:t>o</a:t>
            </a:r>
          </a:p>
          <a:p>
            <a:pPr marL="0" indent="0">
              <a:buNone/>
            </a:pPr>
            <a:r>
              <a:rPr lang="en-AU" sz="3200" dirty="0">
                <a:solidFill>
                  <a:schemeClr val="accent5">
                    <a:lumMod val="40000"/>
                    <a:lumOff val="60000"/>
                  </a:schemeClr>
                </a:solidFill>
                <a:latin typeface="Corbel" panose="020B0503020204020204" pitchFamily="34" charset="0"/>
              </a:rPr>
              <a:t>		</a:t>
            </a:r>
          </a:p>
          <a:p>
            <a:pPr marL="0" indent="0">
              <a:buNone/>
            </a:pPr>
            <a:endParaRPr lang="en-AU" sz="3200" dirty="0">
              <a:solidFill>
                <a:schemeClr val="accent5">
                  <a:lumMod val="40000"/>
                  <a:lumOff val="60000"/>
                </a:schemeClr>
              </a:solidFill>
              <a:latin typeface="Corbel" panose="020B0503020204020204" pitchFamily="34" charset="0"/>
            </a:endParaRPr>
          </a:p>
        </p:txBody>
      </p:sp>
    </p:spTree>
    <p:extLst>
      <p:ext uri="{BB962C8B-B14F-4D97-AF65-F5344CB8AC3E}">
        <p14:creationId xmlns:p14="http://schemas.microsoft.com/office/powerpoint/2010/main" val="98392742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3856</TotalTime>
  <Words>6600</Words>
  <Application>Microsoft Office PowerPoint</Application>
  <PresentationFormat>Widescreen</PresentationFormat>
  <Paragraphs>835</Paragraphs>
  <Slides>150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150</vt:i4>
      </vt:variant>
    </vt:vector>
  </HeadingPairs>
  <TitlesOfParts>
    <vt:vector size="155" baseType="lpstr">
      <vt:lpstr>Arial</vt:lpstr>
      <vt:lpstr>Cambria Math</vt:lpstr>
      <vt:lpstr>Century Gothic</vt:lpstr>
      <vt:lpstr>Corbel</vt:lpstr>
      <vt:lpstr>Vapor Trail</vt:lpstr>
      <vt:lpstr>PowerPoint Presentation</vt:lpstr>
      <vt:lpstr>Light Duality</vt:lpstr>
      <vt:lpstr>Page Set up</vt:lpstr>
      <vt:lpstr>Light Waves</vt:lpstr>
      <vt:lpstr>Two Categories of Waves</vt:lpstr>
      <vt:lpstr>TRANSVERSE WAVE IN A LIQUID</vt:lpstr>
      <vt:lpstr>Transverse NON-Mechanical Wave</vt:lpstr>
      <vt:lpstr>Family of Electromagnetic Radiation</vt:lpstr>
      <vt:lpstr>Family of Electromagnetic Radiation</vt:lpstr>
      <vt:lpstr>Production of EM Waves</vt:lpstr>
      <vt:lpstr>Production of EM Waves</vt:lpstr>
      <vt:lpstr>Production of EM Waves</vt:lpstr>
      <vt:lpstr>Transmission ANTENNAS</vt:lpstr>
      <vt:lpstr>Transmission ANTENNAS</vt:lpstr>
      <vt:lpstr>Transmission ANTENNAS</vt:lpstr>
      <vt:lpstr>Reflection</vt:lpstr>
      <vt:lpstr>Optic Fibres</vt:lpstr>
      <vt:lpstr>Optic Fibres</vt:lpstr>
      <vt:lpstr>Refraction</vt:lpstr>
      <vt:lpstr>Refraction</vt:lpstr>
      <vt:lpstr>Snell’s Law</vt:lpstr>
      <vt:lpstr>Dispersion</vt:lpstr>
      <vt:lpstr>Polarisation</vt:lpstr>
      <vt:lpstr>Polarisation</vt:lpstr>
      <vt:lpstr>Diffraction</vt:lpstr>
      <vt:lpstr>Diffraction of Light</vt:lpstr>
      <vt:lpstr>Small Diffraction Angle</vt:lpstr>
      <vt:lpstr>Large Diffraction Angle</vt:lpstr>
      <vt:lpstr>Interference</vt:lpstr>
      <vt:lpstr>Homework, Context &amp; Keywords</vt:lpstr>
      <vt:lpstr>PowerPoint Presentation</vt:lpstr>
      <vt:lpstr>PowerPoint Presentation</vt:lpstr>
      <vt:lpstr>Page Set up</vt:lpstr>
      <vt:lpstr>Light AS A WAVE</vt:lpstr>
      <vt:lpstr>PRINCIPLES  OF DUALITY</vt:lpstr>
      <vt:lpstr>Principles of Duality</vt:lpstr>
      <vt:lpstr>Principles of Duality</vt:lpstr>
      <vt:lpstr>Principles of Duality - RAY MODEL</vt:lpstr>
      <vt:lpstr>Principles of Duality - Wave Model</vt:lpstr>
      <vt:lpstr>Principles of Duality - Photon Model</vt:lpstr>
      <vt:lpstr>LIGHT AS  A WAVE</vt:lpstr>
      <vt:lpstr>LIGHT AS A Wave</vt:lpstr>
      <vt:lpstr>LIGHT AS A Wave</vt:lpstr>
      <vt:lpstr>Single Wave Intensity</vt:lpstr>
      <vt:lpstr>Single Wave Intensity</vt:lpstr>
      <vt:lpstr>Young's Double Slit Experiment</vt:lpstr>
      <vt:lpstr>Interference</vt:lpstr>
      <vt:lpstr>Interference</vt:lpstr>
      <vt:lpstr>Path Difference</vt:lpstr>
      <vt:lpstr>Path Difference</vt:lpstr>
      <vt:lpstr>Path Difference</vt:lpstr>
      <vt:lpstr>PATH Difference</vt:lpstr>
      <vt:lpstr>Path Difference</vt:lpstr>
      <vt:lpstr>Path Difference</vt:lpstr>
      <vt:lpstr>Path Difference</vt:lpstr>
      <vt:lpstr>Changing Distance between Slits</vt:lpstr>
      <vt:lpstr>Changing Wavelength</vt:lpstr>
      <vt:lpstr>Homework, Context &amp; Keywords</vt:lpstr>
      <vt:lpstr>PowerPoint Presentation</vt:lpstr>
      <vt:lpstr>PowerPoint Presentation</vt:lpstr>
      <vt:lpstr>Page Set up</vt:lpstr>
      <vt:lpstr>QUANTUM</vt:lpstr>
      <vt:lpstr>PRINCIPLES  OF DUALITY</vt:lpstr>
      <vt:lpstr>Principles of Duality</vt:lpstr>
      <vt:lpstr>Principles of Duality</vt:lpstr>
      <vt:lpstr>Principles of Duality - RAY MODEL</vt:lpstr>
      <vt:lpstr>Principles of Duality - Wave Model</vt:lpstr>
      <vt:lpstr>Principles of Duality - Photon Model</vt:lpstr>
      <vt:lpstr>QUANTA</vt:lpstr>
      <vt:lpstr>Black Body Radiation</vt:lpstr>
      <vt:lpstr>Black Body Radiation</vt:lpstr>
      <vt:lpstr>Wien’s Law</vt:lpstr>
      <vt:lpstr>Wien’s Law</vt:lpstr>
      <vt:lpstr>Stefan-Boltzmann’s Law</vt:lpstr>
      <vt:lpstr>Stefan-Boltzmann’s &amp; Wien’s Law</vt:lpstr>
      <vt:lpstr>PLANCK’S QUANTA</vt:lpstr>
      <vt:lpstr>PLANCK’S QUANTA</vt:lpstr>
      <vt:lpstr>Homework, Context &amp; Keywords</vt:lpstr>
      <vt:lpstr>PowerPoint Presentation</vt:lpstr>
      <vt:lpstr>PowerPoint Presentation</vt:lpstr>
      <vt:lpstr>Page Set up</vt:lpstr>
      <vt:lpstr>Light AS A Photon</vt:lpstr>
      <vt:lpstr>PRINCIPLES  OF DUALITY</vt:lpstr>
      <vt:lpstr>Principles of Duality</vt:lpstr>
      <vt:lpstr>Principles of Duality</vt:lpstr>
      <vt:lpstr>Principles of Duality - RAY MODEL</vt:lpstr>
      <vt:lpstr>Principles of Duality - Wave Model</vt:lpstr>
      <vt:lpstr>Principles of Duality - Photon Model</vt:lpstr>
      <vt:lpstr>LIGHT AS A  Photon</vt:lpstr>
      <vt:lpstr>Photons</vt:lpstr>
      <vt:lpstr>Stopping Voltage</vt:lpstr>
      <vt:lpstr>Stopping Voltage</vt:lpstr>
      <vt:lpstr>Stopping Voltage</vt:lpstr>
      <vt:lpstr>Stopping Voltage</vt:lpstr>
      <vt:lpstr>Stopping Voltage</vt:lpstr>
      <vt:lpstr>Photons Energy</vt:lpstr>
      <vt:lpstr>Photons</vt:lpstr>
      <vt:lpstr>Photons</vt:lpstr>
      <vt:lpstr>Photons</vt:lpstr>
      <vt:lpstr>PHOTONS</vt:lpstr>
      <vt:lpstr>Photons</vt:lpstr>
      <vt:lpstr>Photons</vt:lpstr>
      <vt:lpstr>Homework, Context &amp; Keywords</vt:lpstr>
      <vt:lpstr>PowerPoint Presentation</vt:lpstr>
      <vt:lpstr>PowerPoint Presentation</vt:lpstr>
      <vt:lpstr>Page Set up</vt:lpstr>
      <vt:lpstr>Spectra</vt:lpstr>
      <vt:lpstr>Emission Spectra</vt:lpstr>
      <vt:lpstr>Absorption Spectra</vt:lpstr>
      <vt:lpstr>Bohr Model of the Hydrogen Atom</vt:lpstr>
      <vt:lpstr>Energy States</vt:lpstr>
      <vt:lpstr>Energy States</vt:lpstr>
      <vt:lpstr>Energy States</vt:lpstr>
      <vt:lpstr>Electromagnetic and Matter</vt:lpstr>
      <vt:lpstr>ENERGY STATES</vt:lpstr>
      <vt:lpstr>Energy States</vt:lpstr>
      <vt:lpstr>Energy States</vt:lpstr>
      <vt:lpstr>Overview</vt:lpstr>
      <vt:lpstr>Spectrometer</vt:lpstr>
      <vt:lpstr>Light Sources</vt:lpstr>
      <vt:lpstr>Overview</vt:lpstr>
      <vt:lpstr>Spectra</vt:lpstr>
      <vt:lpstr>Spectra</vt:lpstr>
      <vt:lpstr>Spectra</vt:lpstr>
      <vt:lpstr>PowerPoint Presentation</vt:lpstr>
      <vt:lpstr>Aurora Borealis</vt:lpstr>
      <vt:lpstr>Light Sources</vt:lpstr>
      <vt:lpstr>Homework, Context &amp; Keywords</vt:lpstr>
      <vt:lpstr>PowerPoint Presentation</vt:lpstr>
      <vt:lpstr>PowerPoint Presentation</vt:lpstr>
      <vt:lpstr>Page Set up</vt:lpstr>
      <vt:lpstr>De Broglie</vt:lpstr>
      <vt:lpstr>Models of the Atom</vt:lpstr>
      <vt:lpstr>Bohr Model of the Hydrogen Atom</vt:lpstr>
      <vt:lpstr>de Broglie Wavelength</vt:lpstr>
      <vt:lpstr>de Broglie Wavelength</vt:lpstr>
      <vt:lpstr>de Broglie Wavelength</vt:lpstr>
      <vt:lpstr>de Broglie Wavelength</vt:lpstr>
      <vt:lpstr>de Broglie Wavelength</vt:lpstr>
      <vt:lpstr>de Broglie Wavelength</vt:lpstr>
      <vt:lpstr>ALL EQUATIONS</vt:lpstr>
      <vt:lpstr>LIGHT WAVES</vt:lpstr>
      <vt:lpstr>LIGHT WAVES</vt:lpstr>
      <vt:lpstr>LIGHT WAVES</vt:lpstr>
      <vt:lpstr>LIGHT WAVES</vt:lpstr>
      <vt:lpstr>LIGHT WAVES</vt:lpstr>
      <vt:lpstr>LIGHT WAVES</vt:lpstr>
      <vt:lpstr>Homework, Context &amp; Keywords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dc:creator>
  <cp:lastModifiedBy>Joseph D'cruz</cp:lastModifiedBy>
  <cp:revision>117</cp:revision>
  <cp:lastPrinted>2016-01-12T06:47:26Z</cp:lastPrinted>
  <dcterms:created xsi:type="dcterms:W3CDTF">2016-01-08T00:22:02Z</dcterms:created>
  <dcterms:modified xsi:type="dcterms:W3CDTF">2024-06-15T08:42:16Z</dcterms:modified>
</cp:coreProperties>
</file>